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00" r:id="rId2"/>
    <p:sldId id="40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1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6" r:id="rId51"/>
    <p:sldId id="304" r:id="rId52"/>
    <p:sldId id="305" r:id="rId53"/>
    <p:sldId id="308" r:id="rId54"/>
    <p:sldId id="309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979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47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37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069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3918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5246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581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52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57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65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871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20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825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54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38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34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518D7E-E0FD-4226-AD87-60625A3F4775}" type="datetimeFigureOut">
              <a:rPr lang="tr-TR" smtClean="0"/>
              <a:t>31.12.2018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21297E0-CF56-4EB7-B730-AC334AEE4A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703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6EC3E13-93E2-4A34-8D83-85DB4A596C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261619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50000"/>
              </a:lnSpc>
            </a:pPr>
            <a:r>
              <a:rPr lang="tr-TR" sz="2600" dirty="0"/>
              <a:t>Gıda Mühendisliği Bölümü</a:t>
            </a:r>
          </a:p>
          <a:p>
            <a:pPr algn="l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50000"/>
              </a:lnSpc>
            </a:pPr>
            <a:r>
              <a:rPr lang="tr-TR" sz="2600" dirty="0">
                <a:solidFill>
                  <a:srgbClr val="002060"/>
                </a:solidFill>
              </a:rPr>
              <a:t>2018-2019</a:t>
            </a:r>
          </a:p>
          <a:p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E9030C8-A1D9-4D4E-8E0A-3EB9806EB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64210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000" dirty="0"/>
              <a:t>Excel tablosunda bir veri aralığındaki en küçük değeri bulmak için kullanılır.</a:t>
            </a:r>
          </a:p>
          <a:p>
            <a:r>
              <a:rPr lang="tr-TR" sz="2000" dirty="0"/>
              <a:t>=</a:t>
            </a:r>
            <a:r>
              <a:rPr lang="tr-TR" sz="2000" dirty="0" err="1"/>
              <a:t>Min</a:t>
            </a:r>
            <a:r>
              <a:rPr lang="tr-TR" sz="2000" dirty="0"/>
              <a:t>(hücre aralığı)</a:t>
            </a:r>
          </a:p>
          <a:p>
            <a:r>
              <a:rPr lang="tr-TR" sz="2000" dirty="0"/>
              <a:t>Aşağıdaki tabloda bölgelerine göre </a:t>
            </a:r>
            <a:r>
              <a:rPr lang="tr-TR" sz="2000" b="1" dirty="0"/>
              <a:t>Adet</a:t>
            </a:r>
            <a:r>
              <a:rPr lang="tr-TR" sz="2000" dirty="0"/>
              <a:t> değerlerinin yazıldığı sütunu görmekteyiz. </a:t>
            </a:r>
            <a:r>
              <a:rPr lang="tr-TR" sz="2000" b="1" dirty="0"/>
              <a:t>Adedi</a:t>
            </a:r>
            <a:r>
              <a:rPr lang="tr-TR" sz="2000" dirty="0"/>
              <a:t> en düşük değeri bulmak için </a:t>
            </a:r>
            <a:r>
              <a:rPr lang="tr-TR" sz="2000" b="1" dirty="0" err="1"/>
              <a:t>Min</a:t>
            </a:r>
            <a:r>
              <a:rPr lang="tr-TR" sz="2000" dirty="0"/>
              <a:t> fonksiyonu kullanılır.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6"/>
            </a:pPr>
            <a:r>
              <a:rPr lang="tr-TR" sz="3000" dirty="0"/>
              <a:t>MIN(MIN) Fonksiyonu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873" y="4385791"/>
            <a:ext cx="3859401" cy="225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08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b="1" dirty="0"/>
              <a:t>Eğer</a:t>
            </a:r>
            <a:r>
              <a:rPr lang="tr-TR" dirty="0"/>
              <a:t> fonksiyonu bir koşul belirlendikten sonra, koşula uyan </a:t>
            </a:r>
            <a:r>
              <a:rPr lang="tr-TR" b="1" dirty="0"/>
              <a:t>Doğru</a:t>
            </a:r>
            <a:r>
              <a:rPr lang="tr-TR" dirty="0"/>
              <a:t> değerini ve uymadığı zaman </a:t>
            </a:r>
            <a:r>
              <a:rPr lang="tr-TR" b="1" dirty="0"/>
              <a:t>Yanlış</a:t>
            </a:r>
            <a:r>
              <a:rPr lang="tr-TR" dirty="0"/>
              <a:t> değerini tanımlamak için kullanılan bir fonksiyondur.</a:t>
            </a:r>
          </a:p>
          <a:p>
            <a:r>
              <a:rPr lang="tr-TR" dirty="0"/>
              <a:t>=Eğer(</a:t>
            </a:r>
            <a:r>
              <a:rPr lang="tr-TR" dirty="0" err="1"/>
              <a:t>mantıksal_sınama</a:t>
            </a:r>
            <a:r>
              <a:rPr lang="tr-TR" dirty="0"/>
              <a:t>;[</a:t>
            </a:r>
            <a:r>
              <a:rPr lang="tr-TR" dirty="0" err="1"/>
              <a:t>eğer_doğruysa_değer</a:t>
            </a:r>
            <a:r>
              <a:rPr lang="tr-TR" dirty="0"/>
              <a:t>];[</a:t>
            </a:r>
            <a:r>
              <a:rPr lang="tr-TR" dirty="0" err="1"/>
              <a:t>eğer_yanlışsa_değer</a:t>
            </a:r>
            <a:r>
              <a:rPr lang="tr-TR" dirty="0"/>
              <a:t>])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EĞER(IF) Fonksiyonu</a:t>
            </a:r>
          </a:p>
        </p:txBody>
      </p:sp>
    </p:spTree>
    <p:extLst>
      <p:ext uri="{BB962C8B-B14F-4D97-AF65-F5344CB8AC3E}">
        <p14:creationId xmlns:p14="http://schemas.microsoft.com/office/powerpoint/2010/main" val="2439102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200" dirty="0"/>
              <a:t>Aşağıda verilen Excel tablosunda amacımız </a:t>
            </a:r>
            <a:r>
              <a:rPr lang="tr-TR" sz="2200" b="1" dirty="0"/>
              <a:t>Adet</a:t>
            </a:r>
            <a:r>
              <a:rPr lang="tr-TR" sz="2200" dirty="0"/>
              <a:t> sütununda bulunan değerler 20’den küçük olursa</a:t>
            </a:r>
            <a:r>
              <a:rPr lang="tr-TR" sz="2200" b="1" dirty="0"/>
              <a:t> Eksik</a:t>
            </a:r>
            <a:r>
              <a:rPr lang="tr-TR" sz="2200" dirty="0"/>
              <a:t>; 20’den küçük olmaz ise</a:t>
            </a:r>
            <a:r>
              <a:rPr lang="tr-TR" sz="2200" b="1" dirty="0"/>
              <a:t> Tam </a:t>
            </a:r>
            <a:r>
              <a:rPr lang="tr-TR" sz="2200" dirty="0"/>
              <a:t>kelimesini E Sütununa yazdırmak olsun.</a:t>
            </a:r>
          </a:p>
          <a:p>
            <a:r>
              <a:rPr lang="tr-TR" sz="2200" dirty="0"/>
              <a:t>=EĞER(</a:t>
            </a:r>
            <a:r>
              <a:rPr lang="tr-TR" sz="2200" u="sng" dirty="0"/>
              <a:t>B2&lt;20</a:t>
            </a:r>
            <a:r>
              <a:rPr lang="tr-TR" sz="2200" dirty="0"/>
              <a:t>;"</a:t>
            </a:r>
            <a:r>
              <a:rPr lang="tr-TR" sz="2200" u="sng" dirty="0"/>
              <a:t>EKSİK</a:t>
            </a:r>
            <a:r>
              <a:rPr lang="tr-TR" sz="2200" dirty="0"/>
              <a:t>";"</a:t>
            </a:r>
            <a:r>
              <a:rPr lang="tr-TR" sz="2200" u="sng" dirty="0"/>
              <a:t>TAM</a:t>
            </a:r>
            <a:r>
              <a:rPr lang="tr-TR" sz="2200" dirty="0"/>
              <a:t>")</a:t>
            </a:r>
          </a:p>
          <a:p>
            <a:endParaRPr lang="tr-TR" sz="22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EĞER(IF) Fonksiyonu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2640170" y="4098528"/>
            <a:ext cx="944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Mantıksal </a:t>
            </a:r>
          </a:p>
          <a:p>
            <a:pPr algn="ctr"/>
            <a:r>
              <a:rPr lang="tr-TR" sz="1400" dirty="0"/>
              <a:t>sınama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726327" y="4098350"/>
            <a:ext cx="87235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eğer</a:t>
            </a:r>
          </a:p>
          <a:p>
            <a:r>
              <a:rPr lang="tr-TR" sz="1400" dirty="0"/>
              <a:t>doğruysa</a:t>
            </a:r>
          </a:p>
          <a:p>
            <a:r>
              <a:rPr lang="tr-TR" sz="1400" dirty="0"/>
              <a:t>değer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740350" y="4103578"/>
            <a:ext cx="7697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eğer</a:t>
            </a:r>
          </a:p>
          <a:p>
            <a:r>
              <a:rPr lang="tr-TR" sz="1400" dirty="0"/>
              <a:t>yanlışsa</a:t>
            </a:r>
          </a:p>
          <a:p>
            <a:r>
              <a:rPr lang="tr-TR" sz="1400" dirty="0"/>
              <a:t>değer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2101" y="3687717"/>
            <a:ext cx="43910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24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200" dirty="0"/>
              <a:t>Çoğu zaman tek bir koşul yeterli olmaz. Bu gibi durumlarda birden fazla eğer fonksiyonu kullanılır. </a:t>
            </a:r>
          </a:p>
          <a:p>
            <a:r>
              <a:rPr lang="tr-TR" sz="2200" dirty="0"/>
              <a:t>Örneğin, satış elemanlarına yaptıkları satış üzerinden prim ödemesi yapılmak isteniyor. 5000 TL’ye kadar satış yapan personele %2; 10000 TL’ye kadar satış yapan personele %5;20000TL’ye kadar satış yapan personele %7 ve 20000TL üzeri satış yapanlara %10 oranında maaşlarına prim uygulanacak. </a:t>
            </a:r>
          </a:p>
          <a:p>
            <a:r>
              <a:rPr lang="tr-TR" sz="2200" dirty="0"/>
              <a:t>Bu durumda tek bir eğer fonksiyonu yeterli olmayacağından iç içe birden fazla eğer fonksiyonu kullanılmalıdır.  </a:t>
            </a: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EĞER(IF) Fonksiyonu</a:t>
            </a:r>
          </a:p>
        </p:txBody>
      </p:sp>
    </p:spTree>
    <p:extLst>
      <p:ext uri="{BB962C8B-B14F-4D97-AF65-F5344CB8AC3E}">
        <p14:creationId xmlns:p14="http://schemas.microsoft.com/office/powerpoint/2010/main" val="1429145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200" dirty="0"/>
              <a:t>=EĞER(C2&lt;5000;B2+B2*2/100;EĞER(C2&lt;10000;B2+B2*5/100;EĞER(C2&lt;20000;B2+B2*7/100;B2+B2*10/100)))</a:t>
            </a:r>
          </a:p>
          <a:p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EĞER(IF)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78" y="3709652"/>
            <a:ext cx="10348492" cy="200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14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mantıksal sınamaların birden fazla zorunlu koşula bağlı olarak yapılması için </a:t>
            </a:r>
            <a:r>
              <a:rPr lang="tr-TR" b="1" dirty="0"/>
              <a:t>Ve</a:t>
            </a:r>
            <a:r>
              <a:rPr lang="tr-TR" dirty="0"/>
              <a:t> fonksiyonu kullanılır.</a:t>
            </a:r>
          </a:p>
          <a:p>
            <a:r>
              <a:rPr lang="tr-TR" dirty="0"/>
              <a:t>=VE(koşul1 ; koşul2;….)</a:t>
            </a:r>
          </a:p>
          <a:p>
            <a:r>
              <a:rPr lang="tr-TR" b="1" dirty="0"/>
              <a:t>VE</a:t>
            </a:r>
            <a:r>
              <a:rPr lang="tr-TR" dirty="0"/>
              <a:t> fonksiyonu verilen koşullardan hepsi doğru ise </a:t>
            </a:r>
            <a:r>
              <a:rPr lang="tr-TR" b="1" dirty="0"/>
              <a:t>doğru</a:t>
            </a:r>
            <a:r>
              <a:rPr lang="tr-TR" dirty="0"/>
              <a:t> sonucunu verir; verilen koşullardan en az biri yanlış olduğunda ise </a:t>
            </a:r>
            <a:r>
              <a:rPr lang="tr-TR" b="1" dirty="0"/>
              <a:t>yanlış</a:t>
            </a:r>
            <a:r>
              <a:rPr lang="tr-TR" dirty="0"/>
              <a:t> sonucunu verir.</a:t>
            </a:r>
          </a:p>
          <a:p>
            <a:r>
              <a:rPr lang="tr-TR" dirty="0"/>
              <a:t>Eğer fonksiyonu içinde VE fonksiyonu şu şekilde kullanılır.</a:t>
            </a:r>
          </a:p>
          <a:p>
            <a:r>
              <a:rPr lang="tr-TR" dirty="0"/>
              <a:t>=Eğer(VE(koşul1;koşul2;..);[</a:t>
            </a:r>
            <a:r>
              <a:rPr lang="tr-TR" dirty="0" err="1"/>
              <a:t>eğer_doğruysa_değer</a:t>
            </a:r>
            <a:r>
              <a:rPr lang="tr-TR" dirty="0"/>
              <a:t>];[</a:t>
            </a:r>
            <a:r>
              <a:rPr lang="tr-TR" dirty="0" err="1"/>
              <a:t>eğer_yanlışsa_değer</a:t>
            </a:r>
            <a:r>
              <a:rPr lang="tr-TR" dirty="0"/>
              <a:t>])</a:t>
            </a: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VE(AND) Fonksiyonu</a:t>
            </a:r>
          </a:p>
        </p:txBody>
      </p:sp>
    </p:spTree>
    <p:extLst>
      <p:ext uri="{BB962C8B-B14F-4D97-AF65-F5344CB8AC3E}">
        <p14:creationId xmlns:p14="http://schemas.microsoft.com/office/powerpoint/2010/main" val="1717828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000" dirty="0"/>
              <a:t>Aşağıda verilen tabloda bölümü muhasebe ve maaşı 200 TL’nin altında olan çalışanların maaşlarına %20 aylık ek prim uygulanmasını, diğer çalışanlara ise prim ödenmemesini sağlamak için Eğer fonksiyonu ile birlikte Ve fonksiyonu kullanılır.</a:t>
            </a:r>
          </a:p>
          <a:p>
            <a:r>
              <a:rPr lang="tr-TR" sz="2000" dirty="0"/>
              <a:t>Çünkü bu örnekte koşul birden fazla ve farklı sütunlardadır. </a:t>
            </a:r>
          </a:p>
          <a:p>
            <a:r>
              <a:rPr lang="es-ES" sz="2000" dirty="0"/>
              <a:t>=EĞER(VE(B2="MUHASEBE";C2&lt;200);C2*20%;0)</a:t>
            </a:r>
            <a:endParaRPr lang="tr-TR" sz="2000" dirty="0"/>
          </a:p>
          <a:p>
            <a:endParaRPr lang="tr-TR" sz="2000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VE(AND)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805" y="4641894"/>
            <a:ext cx="7506616" cy="196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542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birden fazla koşulun yalnızca birinin gerçekleşmesi yeterli ise Yada fonksiyonu kullanılır.</a:t>
            </a:r>
          </a:p>
          <a:p>
            <a:r>
              <a:rPr lang="tr-TR" dirty="0"/>
              <a:t>=YADA(koşul1 ; koşul2;….)</a:t>
            </a:r>
          </a:p>
          <a:p>
            <a:r>
              <a:rPr lang="tr-TR" b="1" dirty="0"/>
              <a:t>YADA</a:t>
            </a:r>
            <a:r>
              <a:rPr lang="tr-TR" dirty="0"/>
              <a:t> fonksiyonu verilen koşullardan en az biri doğruysa </a:t>
            </a:r>
            <a:r>
              <a:rPr lang="tr-TR" b="1" dirty="0"/>
              <a:t>doğru</a:t>
            </a:r>
            <a:r>
              <a:rPr lang="tr-TR" dirty="0"/>
              <a:t> sonucunu verir; verilen koşullardan tümü yanlış olduğunda ise </a:t>
            </a:r>
            <a:r>
              <a:rPr lang="tr-TR" b="1" dirty="0"/>
              <a:t>yanlış</a:t>
            </a:r>
            <a:r>
              <a:rPr lang="tr-TR" dirty="0"/>
              <a:t> sonucunu verir.</a:t>
            </a:r>
          </a:p>
          <a:p>
            <a:r>
              <a:rPr lang="tr-TR" dirty="0"/>
              <a:t>Eğer fonksiyonu içinde YADA fonksiyonu şu şekilde kullanılır.</a:t>
            </a:r>
          </a:p>
          <a:p>
            <a:r>
              <a:rPr lang="tr-TR" dirty="0"/>
              <a:t>=Eğer(YADA(koşul1;koşul2;..);[</a:t>
            </a:r>
            <a:r>
              <a:rPr lang="tr-TR" dirty="0" err="1"/>
              <a:t>eğer_doğruysa_değer</a:t>
            </a:r>
            <a:r>
              <a:rPr lang="tr-TR" dirty="0"/>
              <a:t>];[</a:t>
            </a:r>
            <a:r>
              <a:rPr lang="tr-TR" dirty="0" err="1"/>
              <a:t>eğer_yanlışsa_değer</a:t>
            </a:r>
            <a:r>
              <a:rPr lang="tr-TR" dirty="0"/>
              <a:t>])</a:t>
            </a: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YADA(OR) Fonksiyonu</a:t>
            </a:r>
          </a:p>
        </p:txBody>
      </p:sp>
    </p:spTree>
    <p:extLst>
      <p:ext uri="{BB962C8B-B14F-4D97-AF65-F5344CB8AC3E}">
        <p14:creationId xmlns:p14="http://schemas.microsoft.com/office/powerpoint/2010/main" val="3978970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Belirtilen bir hücredeki değer hatalı ise verilen sonucu, hatalı değilse hücredeki değeri gösterir.</a:t>
            </a:r>
          </a:p>
          <a:p>
            <a:r>
              <a:rPr lang="tr-TR" dirty="0"/>
              <a:t>=</a:t>
            </a:r>
            <a:r>
              <a:rPr lang="tr-TR" dirty="0" err="1"/>
              <a:t>EğerHata</a:t>
            </a:r>
            <a:r>
              <a:rPr lang="tr-TR" dirty="0"/>
              <a:t>(</a:t>
            </a:r>
            <a:r>
              <a:rPr lang="tr-TR" dirty="0" err="1"/>
              <a:t>değer;eğer_hatalıysa_değer</a:t>
            </a:r>
            <a:r>
              <a:rPr lang="tr-TR" dirty="0"/>
              <a:t>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EĞERHATA(IFERROR) Fonksiyonu</a:t>
            </a:r>
          </a:p>
        </p:txBody>
      </p:sp>
    </p:spTree>
    <p:extLst>
      <p:ext uri="{BB962C8B-B14F-4D97-AF65-F5344CB8AC3E}">
        <p14:creationId xmlns:p14="http://schemas.microsoft.com/office/powerpoint/2010/main" val="1786984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Mantıksal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7000"/>
            <a:ext cx="10299859" cy="2832280"/>
          </a:xfrm>
        </p:spPr>
        <p:txBody>
          <a:bodyPr>
            <a:normAutofit/>
          </a:bodyPr>
          <a:lstStyle/>
          <a:p>
            <a:r>
              <a:rPr lang="tr-TR" sz="2200" dirty="0"/>
              <a:t>Aşağıdaki tabloda ürünlerden kaç adet satıldığı ve satılması hedeflenen miktar verilmiştir. D sütununun da ise Hedef Kota ile Satılan adet arasındaki fark hesaplanmıştır. Bazı ürünlerin satışı olmadığından Satışı Yok yazıyor ve dolayısıyla D sütununda formül hatalı gözüküyor.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EĞERHATA(IFERROR)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326" y="4083140"/>
            <a:ext cx="3962400" cy="27146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529589" y="4055769"/>
            <a:ext cx="5037872" cy="296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D sütununda hatalı değerler içeren hücrelerin boş gözükmesini sağlamak için </a:t>
            </a:r>
            <a:r>
              <a:rPr lang="tr-TR" sz="2200" b="1" dirty="0" err="1"/>
              <a:t>Eğerhata</a:t>
            </a:r>
            <a:r>
              <a:rPr lang="tr-TR" sz="2200" dirty="0"/>
              <a:t> fonksiyonu kullanılabilir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D sütununa =EĞERHATA(C2-B2;" ") formülü yazıldığında; eğer hata yok ise hedef kota ile satış farkı gözükür, hata var ise hücre boş gözükür.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2571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933AFBB-D079-4AF7-9448-ADE820FD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8000" dirty="0"/>
              <a:t>Formül Oluşturmak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8E9F8C-02A8-428C-AFF7-93117F0F0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919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tablosundaki verilerin tamamını değil de yalnızca belirtilen koşula uyan hücrelerin toplamını almak için kullanılır.</a:t>
            </a:r>
          </a:p>
          <a:p>
            <a:r>
              <a:rPr lang="tr-TR" dirty="0"/>
              <a:t>=ETOPLA(</a:t>
            </a:r>
            <a:r>
              <a:rPr lang="tr-TR" dirty="0" err="1"/>
              <a:t>Aralık;ölçüt</a:t>
            </a:r>
            <a:r>
              <a:rPr lang="tr-TR" dirty="0"/>
              <a:t>;[</a:t>
            </a:r>
            <a:r>
              <a:rPr lang="tr-TR" dirty="0" err="1"/>
              <a:t>toplam_aralığı</a:t>
            </a:r>
            <a:r>
              <a:rPr lang="tr-TR" dirty="0"/>
              <a:t>])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ETOPLA(SUMIF) Fonksiyonu</a:t>
            </a:r>
          </a:p>
        </p:txBody>
      </p:sp>
    </p:spTree>
    <p:extLst>
      <p:ext uri="{BB962C8B-B14F-4D97-AF65-F5344CB8AC3E}">
        <p14:creationId xmlns:p14="http://schemas.microsoft.com/office/powerpoint/2010/main" val="986924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Aşağıda verilen Excel tablosunda Marmara ile toplam kaç adet ürün satıldığını hesaplamak için </a:t>
            </a:r>
            <a:r>
              <a:rPr lang="tr-TR" b="1" dirty="0"/>
              <a:t>ETOPLA</a:t>
            </a:r>
            <a:r>
              <a:rPr lang="tr-TR" dirty="0"/>
              <a:t> fonksiyonu kullanılır.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ETOPLA(SUMIF)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848" y="3669401"/>
            <a:ext cx="4930375" cy="224200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653223" y="3825918"/>
            <a:ext cx="5538777" cy="172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dirty="0"/>
              <a:t>=ETOPLA(B2:B10;"MARMARA";E2:E10)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b="1" dirty="0" err="1"/>
              <a:t>Etopla</a:t>
            </a:r>
            <a:r>
              <a:rPr lang="tr-TR" sz="2400" b="1" dirty="0"/>
              <a:t> </a:t>
            </a:r>
            <a:r>
              <a:rPr lang="tr-TR" sz="2400" dirty="0"/>
              <a:t>fonksiyonu </a:t>
            </a:r>
            <a:r>
              <a:rPr lang="tr-TR" sz="2400" b="1" dirty="0"/>
              <a:t>B2:B10</a:t>
            </a:r>
            <a:r>
              <a:rPr lang="tr-TR" sz="2400" dirty="0"/>
              <a:t> aralığında </a:t>
            </a:r>
            <a:r>
              <a:rPr lang="tr-TR" sz="2400" b="1" dirty="0"/>
              <a:t>MARMARA</a:t>
            </a:r>
            <a:r>
              <a:rPr lang="tr-TR" sz="2400" dirty="0"/>
              <a:t> olanları bulur ve </a:t>
            </a:r>
            <a:r>
              <a:rPr lang="tr-TR" sz="2400" b="1" dirty="0"/>
              <a:t>E2:E10</a:t>
            </a:r>
            <a:r>
              <a:rPr lang="tr-TR" sz="2400" dirty="0"/>
              <a:t> aralığındaki </a:t>
            </a:r>
            <a:r>
              <a:rPr lang="tr-TR" sz="2400" b="1" dirty="0"/>
              <a:t>adet</a:t>
            </a:r>
            <a:r>
              <a:rPr lang="tr-TR" sz="2400" dirty="0"/>
              <a:t> değerlerini toplar</a:t>
            </a:r>
          </a:p>
        </p:txBody>
      </p:sp>
    </p:spTree>
    <p:extLst>
      <p:ext uri="{BB962C8B-B14F-4D97-AF65-F5344CB8AC3E}">
        <p14:creationId xmlns:p14="http://schemas.microsoft.com/office/powerpoint/2010/main" val="1398272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bir veri aralığındaki koşula uyan değerlerin sayısını bulmak için kullanılan bir fonksiyondur.</a:t>
            </a:r>
          </a:p>
          <a:p>
            <a:r>
              <a:rPr lang="tr-TR" dirty="0"/>
              <a:t>=EĞERSAY(</a:t>
            </a:r>
            <a:r>
              <a:rPr lang="tr-TR" dirty="0" err="1"/>
              <a:t>aralık;ölçüt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EĞERSAY(COUNTIF)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245836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Aşağıda verilen Excel tablosunda bölgesi Marmara olan verilerin, B sütununda kaç kere yazıldığını bulmak için </a:t>
            </a:r>
            <a:r>
              <a:rPr lang="tr-TR" b="1" dirty="0"/>
              <a:t>EĞERSAY</a:t>
            </a:r>
            <a:r>
              <a:rPr lang="tr-TR" dirty="0"/>
              <a:t> fonksiyonu kullanılır.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EĞERSAY(COUNTIF)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848" y="3669401"/>
            <a:ext cx="4930375" cy="224200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653223" y="3825918"/>
            <a:ext cx="5538777" cy="1720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dirty="0"/>
              <a:t>=EĞERSAY(B2:B10;"MARMARA")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b="1" dirty="0" err="1"/>
              <a:t>Eğersay</a:t>
            </a:r>
            <a:r>
              <a:rPr lang="tr-TR" sz="2400" b="1" dirty="0"/>
              <a:t> </a:t>
            </a:r>
            <a:r>
              <a:rPr lang="tr-TR" sz="2400" dirty="0"/>
              <a:t>fonksiyonu </a:t>
            </a:r>
            <a:r>
              <a:rPr lang="tr-TR" sz="2400" b="1" dirty="0"/>
              <a:t>B2:B10</a:t>
            </a:r>
            <a:r>
              <a:rPr lang="tr-TR" sz="2400" dirty="0"/>
              <a:t> aralığında </a:t>
            </a:r>
            <a:r>
              <a:rPr lang="tr-TR" sz="2400" b="1" dirty="0"/>
              <a:t>MARMARA</a:t>
            </a:r>
            <a:r>
              <a:rPr lang="tr-TR" sz="2400" dirty="0"/>
              <a:t> kayıtlarını sayar ve sonucu 5 olarak bulur</a:t>
            </a:r>
          </a:p>
        </p:txBody>
      </p:sp>
    </p:spTree>
    <p:extLst>
      <p:ext uri="{BB962C8B-B14F-4D97-AF65-F5344CB8AC3E}">
        <p14:creationId xmlns:p14="http://schemas.microsoft.com/office/powerpoint/2010/main" val="1876098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koşula bağlı ortalama almak için kullanılan bir fonksiyondur.</a:t>
            </a:r>
          </a:p>
          <a:p>
            <a:r>
              <a:rPr lang="tr-TR" dirty="0" err="1"/>
              <a:t>Eğerortalama</a:t>
            </a:r>
            <a:r>
              <a:rPr lang="tr-TR" dirty="0"/>
              <a:t> fonksiyonu, bir liste aralığında sunduğumuz koşula karşılık gelen sayısal değerlerin ortalamasını bulmak için kullanılır. </a:t>
            </a:r>
          </a:p>
          <a:p>
            <a:r>
              <a:rPr lang="tr-TR" dirty="0"/>
              <a:t>Önce liste aralığı belirlenir, ardından koşul verilir ve en son ortalaması alınacak değer aralığı seçilir</a:t>
            </a:r>
          </a:p>
          <a:p>
            <a:r>
              <a:rPr lang="tr-TR" dirty="0"/>
              <a:t>=EĞERORTALAMA(</a:t>
            </a:r>
            <a:r>
              <a:rPr lang="tr-TR" dirty="0" err="1"/>
              <a:t>aralık;ölçüt</a:t>
            </a:r>
            <a:r>
              <a:rPr lang="tr-TR" dirty="0"/>
              <a:t>;[</a:t>
            </a:r>
            <a:r>
              <a:rPr lang="tr-TR" dirty="0" err="1"/>
              <a:t>aralık_ortalaması</a:t>
            </a:r>
            <a:r>
              <a:rPr lang="tr-TR" dirty="0"/>
              <a:t>])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EĞERORTALAMA(AVERAGEIF) FONKSİYONU</a:t>
            </a:r>
          </a:p>
        </p:txBody>
      </p:sp>
    </p:spTree>
    <p:extLst>
      <p:ext uri="{BB962C8B-B14F-4D97-AF65-F5344CB8AC3E}">
        <p14:creationId xmlns:p14="http://schemas.microsoft.com/office/powerpoint/2010/main" val="2656988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Aşağıda verilen tabloda bölgesi MARMARA olan kayıtlar aranarak Adet ortalaması hesaplanmıştır.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EĞERORTALAMA(AVERAGEIF)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627" y="3866139"/>
            <a:ext cx="4562475" cy="21050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369888" y="3866139"/>
            <a:ext cx="5538777" cy="202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=EĞERORTALAMA(B2:B10;"marmara";E2:E10)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b="1" dirty="0" err="1"/>
              <a:t>Eğerortalama</a:t>
            </a:r>
            <a:r>
              <a:rPr lang="tr-TR" sz="2400" b="1" dirty="0"/>
              <a:t> </a:t>
            </a:r>
            <a:r>
              <a:rPr lang="tr-TR" sz="2400" dirty="0"/>
              <a:t>fonksiyonu </a:t>
            </a:r>
            <a:r>
              <a:rPr lang="tr-TR" sz="2400" b="1" dirty="0"/>
              <a:t>B2:B10</a:t>
            </a:r>
            <a:r>
              <a:rPr lang="tr-TR" sz="2400" dirty="0"/>
              <a:t> aralığında </a:t>
            </a:r>
            <a:r>
              <a:rPr lang="tr-TR" sz="2400" b="1" dirty="0"/>
              <a:t>MARMARA</a:t>
            </a:r>
            <a:r>
              <a:rPr lang="tr-TR" sz="2400" dirty="0"/>
              <a:t> kayıtlarını arar ve bu kayıtlara karşılık gelen adetlerin ortalamasını hesaplar</a:t>
            </a:r>
          </a:p>
        </p:txBody>
      </p:sp>
    </p:spTree>
    <p:extLst>
      <p:ext uri="{BB962C8B-B14F-4D97-AF65-F5344CB8AC3E}">
        <p14:creationId xmlns:p14="http://schemas.microsoft.com/office/powerpoint/2010/main" val="1951986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b="1" dirty="0" err="1"/>
              <a:t>Etopla</a:t>
            </a:r>
            <a:r>
              <a:rPr lang="tr-TR" dirty="0"/>
              <a:t> fonksiyonu tek bir koşula bağlı toplama işlemi yapar. Birden fazla koşula bağlı değerlerin toplamını hesaplamak için </a:t>
            </a:r>
            <a:r>
              <a:rPr lang="tr-TR" b="1" dirty="0" err="1"/>
              <a:t>Çoketopla</a:t>
            </a:r>
            <a:r>
              <a:rPr lang="tr-TR" dirty="0"/>
              <a:t> fonksiyonu kullanılmaktadır.</a:t>
            </a:r>
          </a:p>
          <a:p>
            <a:r>
              <a:rPr lang="tr-TR" dirty="0" err="1"/>
              <a:t>Çoketopla</a:t>
            </a:r>
            <a:r>
              <a:rPr lang="tr-TR" dirty="0"/>
              <a:t> fonksiyonu ile Excel tablosunun birden fazla sütununda koşul tanımlanarak toplama işlemi yapılabilir.</a:t>
            </a:r>
          </a:p>
          <a:p>
            <a:r>
              <a:rPr lang="tr-TR" dirty="0"/>
              <a:t>=ÇOKETOPLA(aralık_toplamı;ölçüt_aralığı1;ölçüt1;[ölçüt_aralığı2;ölçüt2];[ölçüt_aralığı2;ölçüt2];…)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ÇOKETOPLA(SUMIFS)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1305546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Örneğin, aşağıda verilen tabloda </a:t>
            </a:r>
            <a:r>
              <a:rPr lang="tr-TR" sz="2200" b="1" dirty="0"/>
              <a:t>Bölgesi</a:t>
            </a:r>
            <a:r>
              <a:rPr lang="tr-TR" sz="2200" dirty="0"/>
              <a:t> İstanbul olan ve </a:t>
            </a:r>
            <a:r>
              <a:rPr lang="tr-TR" sz="2200" b="1" dirty="0"/>
              <a:t>Ürün Adı </a:t>
            </a:r>
            <a:r>
              <a:rPr lang="tr-TR" sz="2200" dirty="0"/>
              <a:t>C ile başlayan kayıtların adet toplamı almak istenirse </a:t>
            </a:r>
            <a:r>
              <a:rPr lang="tr-TR" sz="2200" b="1" dirty="0" err="1"/>
              <a:t>Çoketopla</a:t>
            </a:r>
            <a:r>
              <a:rPr lang="tr-TR" sz="2200" dirty="0"/>
              <a:t> fonksiyonu kullanılır.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ÇOKETOPLA(SUMIFS)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767" y="3441207"/>
            <a:ext cx="3295650" cy="315277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777460" y="3441207"/>
            <a:ext cx="5538777" cy="2557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=ÇOKETOPLA(D2:D15;C2:C15;"istanbul";A2:A15;"c*")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Formülün açılımı şu şekildedir: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D2:D15 aralığı toplamı alınacak sütundur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C2:C15 aralığı İSTANBUL olursa ve A2:A15 aralığı C harfi ile başlayan değer varsa Topla</a:t>
            </a:r>
          </a:p>
        </p:txBody>
      </p:sp>
    </p:spTree>
    <p:extLst>
      <p:ext uri="{BB962C8B-B14F-4D97-AF65-F5344CB8AC3E}">
        <p14:creationId xmlns:p14="http://schemas.microsoft.com/office/powerpoint/2010/main" val="4286968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birden fazla koşula bağlı değerleri saymak </a:t>
            </a:r>
            <a:r>
              <a:rPr lang="tr-TR" dirty="0" err="1"/>
              <a:t>istediğmizde</a:t>
            </a:r>
            <a:r>
              <a:rPr lang="tr-TR" dirty="0"/>
              <a:t> </a:t>
            </a:r>
            <a:r>
              <a:rPr lang="tr-TR" b="1" dirty="0" err="1"/>
              <a:t>Çokeğersay</a:t>
            </a:r>
            <a:r>
              <a:rPr lang="tr-TR" dirty="0"/>
              <a:t> fonksiyonunu kullanırız. </a:t>
            </a:r>
          </a:p>
          <a:p>
            <a:r>
              <a:rPr lang="tr-TR" dirty="0"/>
              <a:t>Örneğin, veri tablomuzda değerlerin kaç kez tekrar ettiğini bulmak istediğimizde </a:t>
            </a:r>
            <a:r>
              <a:rPr lang="tr-TR" dirty="0" err="1"/>
              <a:t>çokeğersay</a:t>
            </a:r>
            <a:r>
              <a:rPr lang="tr-TR" dirty="0"/>
              <a:t> fonksiyonunu kullanırız.</a:t>
            </a:r>
          </a:p>
          <a:p>
            <a:r>
              <a:rPr lang="tr-TR" dirty="0"/>
              <a:t>=ÇOKEĞERSAY(ölçüt_aralığı;ölçüt1;…)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ÇOKEĞERSAY(COUNTIFS)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254265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Raporlama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Aşağıdaki örnek tablomuzda </a:t>
            </a:r>
            <a:r>
              <a:rPr lang="tr-TR" sz="2200" b="1" dirty="0"/>
              <a:t>Ürün Adı </a:t>
            </a:r>
            <a:r>
              <a:rPr lang="tr-TR" sz="2200" dirty="0"/>
              <a:t>COMPUTER, Bölgesi ISTANBUL olan verilerin kaç adet olduğunu öğrenmek için </a:t>
            </a:r>
            <a:r>
              <a:rPr lang="tr-TR" sz="2200" b="1" dirty="0"/>
              <a:t>ÇOKEĞERSAY</a:t>
            </a:r>
            <a:r>
              <a:rPr lang="tr-TR" sz="2200" dirty="0"/>
              <a:t> fonksiyonu kullanılmıştır.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ÇOKEĞERSAY(COUNTIFS)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799" y="3602194"/>
            <a:ext cx="3295650" cy="315277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5951420" y="3602194"/>
            <a:ext cx="5538777" cy="207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=ÇOKEĞERSAY(C2:C15;"istanbul";A2:A15;"computer")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Bu formül, 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C2:C15 aralığında İstanbul ve A2:A15 aralığında </a:t>
            </a:r>
            <a:r>
              <a:rPr lang="tr-TR" sz="2200" dirty="0" err="1"/>
              <a:t>computer</a:t>
            </a:r>
            <a:r>
              <a:rPr lang="tr-TR" sz="2200" dirty="0"/>
              <a:t> varsa bu kayıtları sayar</a:t>
            </a:r>
          </a:p>
        </p:txBody>
      </p:sp>
    </p:spTree>
    <p:extLst>
      <p:ext uri="{BB962C8B-B14F-4D97-AF65-F5344CB8AC3E}">
        <p14:creationId xmlns:p14="http://schemas.microsoft.com/office/powerpoint/2010/main" val="1379358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 fontScale="92500"/>
          </a:bodyPr>
          <a:lstStyle/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Excel tablosunda belirli hücrelerde ya da belirli bir aralıkta bulunan sayıların toplamını hesaplamak için kullanılır.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=Toplam(sayı1;sayı2;…)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=Toplam(A1,A5) formülü A1 hücresindeki değer ile A5 hücresindeki değeri toplar.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=Toplam(veri içeren ilk hücre : veri içeren son hücre)      </a:t>
            </a:r>
          </a:p>
          <a:p>
            <a:pPr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/>
              <a:t>=Toplam(A1:A5) formülü A1 ile A5 hücreleri arasındakileri toplar. A1+A2+A3+A4+A5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TOPLA(SUM) Fonksiyonu</a:t>
            </a:r>
          </a:p>
        </p:txBody>
      </p:sp>
    </p:spTree>
    <p:extLst>
      <p:ext uri="{BB962C8B-B14F-4D97-AF65-F5344CB8AC3E}">
        <p14:creationId xmlns:p14="http://schemas.microsoft.com/office/powerpoint/2010/main" val="1647731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Bilgi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Excel tablolarında belirtilen hücre değeri boşsa </a:t>
            </a:r>
            <a:r>
              <a:rPr lang="tr-TR" sz="2200" b="1" dirty="0"/>
              <a:t>Doğru</a:t>
            </a:r>
            <a:r>
              <a:rPr lang="tr-TR" sz="2200" dirty="0"/>
              <a:t>, değilse </a:t>
            </a:r>
            <a:r>
              <a:rPr lang="tr-TR" sz="2200" b="1" dirty="0"/>
              <a:t>Yanlış</a:t>
            </a:r>
            <a:r>
              <a:rPr lang="tr-TR" sz="2200" dirty="0"/>
              <a:t> sonucunu uygulamak için </a:t>
            </a:r>
            <a:r>
              <a:rPr lang="tr-TR" sz="2200" b="1" dirty="0" err="1"/>
              <a:t>Eboşsa</a:t>
            </a:r>
            <a:r>
              <a:rPr lang="tr-TR" sz="2200" dirty="0"/>
              <a:t> fonksiyonu kullanılır.</a:t>
            </a:r>
          </a:p>
          <a:p>
            <a:r>
              <a:rPr lang="tr-TR" sz="2200"/>
              <a:t>=Eboşsa</a:t>
            </a:r>
            <a:r>
              <a:rPr lang="tr-TR" sz="2200" dirty="0"/>
              <a:t>(değer)</a:t>
            </a:r>
            <a:endParaRPr lang="tr-TR" dirty="0"/>
          </a:p>
          <a:p>
            <a:r>
              <a:rPr lang="tr-TR" sz="2200" b="1" dirty="0"/>
              <a:t>Doğru</a:t>
            </a:r>
            <a:r>
              <a:rPr lang="tr-TR" sz="2200" dirty="0"/>
              <a:t> ya da </a:t>
            </a:r>
            <a:r>
              <a:rPr lang="tr-TR" sz="2200" b="1" dirty="0"/>
              <a:t>Yanlış</a:t>
            </a:r>
            <a:r>
              <a:rPr lang="tr-TR" sz="2200" dirty="0"/>
              <a:t> kelimeleri yerine istenilen değerleri yazdırmak içinde </a:t>
            </a:r>
            <a:r>
              <a:rPr lang="tr-TR" sz="2200" b="1" dirty="0"/>
              <a:t>Eğer </a:t>
            </a:r>
            <a:r>
              <a:rPr lang="tr-TR" sz="2200" dirty="0"/>
              <a:t>fonksiyonu içinde </a:t>
            </a:r>
            <a:r>
              <a:rPr lang="tr-TR" sz="2200" b="1" dirty="0" err="1"/>
              <a:t>Eboşsa</a:t>
            </a:r>
            <a:r>
              <a:rPr lang="tr-TR" sz="2200" dirty="0"/>
              <a:t> fonksiyonunu kullanırız.</a:t>
            </a:r>
          </a:p>
          <a:p>
            <a:r>
              <a:rPr lang="tr-TR" sz="2200" dirty="0"/>
              <a:t>=Eğer(</a:t>
            </a:r>
            <a:r>
              <a:rPr lang="tr-TR" sz="2200" dirty="0" err="1"/>
              <a:t>Eboşsa</a:t>
            </a:r>
            <a:r>
              <a:rPr lang="tr-TR" sz="2200" dirty="0"/>
              <a:t>(değer);</a:t>
            </a:r>
            <a:r>
              <a:rPr lang="tr-TR" sz="2200" dirty="0" err="1"/>
              <a:t>eger_doğruysa_değer;eger_yanlışsa_değer</a:t>
            </a:r>
            <a:r>
              <a:rPr lang="tr-TR" sz="2200" dirty="0"/>
              <a:t>)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EBOŞSA(ISBLANK)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576228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Bilgi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Aşağıdaki örnek tablomuzda </a:t>
            </a:r>
            <a:r>
              <a:rPr lang="tr-TR" sz="2200" b="1" dirty="0"/>
              <a:t>Ürün Adı </a:t>
            </a:r>
            <a:r>
              <a:rPr lang="tr-TR" sz="2200" dirty="0"/>
              <a:t>girilmemiş hücrelere Boş değerini yazdırmak için Eğer fonksiyonu içinde </a:t>
            </a:r>
            <a:r>
              <a:rPr lang="tr-TR" sz="2200" dirty="0" err="1"/>
              <a:t>Eboşsa</a:t>
            </a:r>
            <a:r>
              <a:rPr lang="tr-TR" sz="2200" dirty="0"/>
              <a:t> fonksiyonu kullanılabilir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EBOŞSA(ISBLANK) FONKSİYONU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5951420" y="3602194"/>
            <a:ext cx="5538777" cy="139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=EĞER(EBOŞSA(A2);"boş";"-") 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Bu formül, 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A2 hücresi boş ise "boş" değil ise "-" yazar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7288" y="3572546"/>
            <a:ext cx="2695575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549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Bilgi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Excel tablolarında belirtilen hücre değeri hatalıysa </a:t>
            </a:r>
            <a:r>
              <a:rPr lang="tr-TR" sz="2200" b="1" dirty="0"/>
              <a:t>Doğru</a:t>
            </a:r>
            <a:r>
              <a:rPr lang="tr-TR" sz="2200" dirty="0"/>
              <a:t>, değilse </a:t>
            </a:r>
            <a:r>
              <a:rPr lang="tr-TR" sz="2200" b="1" dirty="0"/>
              <a:t>Yanlış</a:t>
            </a:r>
            <a:r>
              <a:rPr lang="tr-TR" sz="2200" dirty="0"/>
              <a:t> sonucunu uygulamak için </a:t>
            </a:r>
            <a:r>
              <a:rPr lang="tr-TR" sz="2200" b="1" dirty="0" err="1"/>
              <a:t>Ehatalıysa</a:t>
            </a:r>
            <a:r>
              <a:rPr lang="tr-TR" sz="2200" b="1" dirty="0"/>
              <a:t> </a:t>
            </a:r>
            <a:r>
              <a:rPr lang="tr-TR" sz="2200" dirty="0"/>
              <a:t>fonksiyonu kullanılır.</a:t>
            </a:r>
          </a:p>
          <a:p>
            <a:r>
              <a:rPr lang="tr-TR" sz="2200" dirty="0" err="1"/>
              <a:t>Ehatalıysa</a:t>
            </a:r>
            <a:r>
              <a:rPr lang="tr-TR" sz="2200" dirty="0"/>
              <a:t>(değer)</a:t>
            </a:r>
            <a:endParaRPr lang="tr-TR" dirty="0"/>
          </a:p>
          <a:p>
            <a:r>
              <a:rPr lang="tr-TR" sz="2200" b="1" dirty="0"/>
              <a:t>Doğru</a:t>
            </a:r>
            <a:r>
              <a:rPr lang="tr-TR" sz="2200" dirty="0"/>
              <a:t> ya da </a:t>
            </a:r>
            <a:r>
              <a:rPr lang="tr-TR" sz="2200" b="1" dirty="0"/>
              <a:t>Yanlış</a:t>
            </a:r>
            <a:r>
              <a:rPr lang="tr-TR" sz="2200" dirty="0"/>
              <a:t> kelimeleri yerine istenilen değerleri yazdırmak içinde </a:t>
            </a:r>
            <a:r>
              <a:rPr lang="tr-TR" sz="2200" b="1" dirty="0"/>
              <a:t>Eğer </a:t>
            </a:r>
            <a:r>
              <a:rPr lang="tr-TR" sz="2200" dirty="0"/>
              <a:t>fonksiyonu içinde </a:t>
            </a:r>
            <a:r>
              <a:rPr lang="tr-TR" sz="2200" b="1" dirty="0" err="1"/>
              <a:t>Eboşsa</a:t>
            </a:r>
            <a:r>
              <a:rPr lang="tr-TR" sz="2200" dirty="0"/>
              <a:t> fonksiyonunu kullanırız.</a:t>
            </a:r>
          </a:p>
          <a:p>
            <a:r>
              <a:rPr lang="tr-TR" sz="2200" dirty="0"/>
              <a:t>=Eğer(</a:t>
            </a:r>
            <a:r>
              <a:rPr lang="tr-TR" sz="2200" dirty="0" err="1"/>
              <a:t>Ehatalıysa</a:t>
            </a:r>
            <a:r>
              <a:rPr lang="tr-TR" sz="2200" dirty="0"/>
              <a:t>(değer);</a:t>
            </a:r>
            <a:r>
              <a:rPr lang="tr-TR" sz="2200" dirty="0" err="1"/>
              <a:t>eger_doğruysa_değer;eger_yanlışsa_değer</a:t>
            </a:r>
            <a:r>
              <a:rPr lang="tr-TR" sz="2200" dirty="0"/>
              <a:t>)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EHATALIYSA(ISERROR) FONKSİYONU</a:t>
            </a:r>
          </a:p>
        </p:txBody>
      </p:sp>
    </p:spTree>
    <p:extLst>
      <p:ext uri="{BB962C8B-B14F-4D97-AF65-F5344CB8AC3E}">
        <p14:creationId xmlns:p14="http://schemas.microsoft.com/office/powerpoint/2010/main" val="7306035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Bilgi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Excel tablolarında belirtilen hücrede metin kullanılmışsa </a:t>
            </a:r>
            <a:r>
              <a:rPr lang="tr-TR" sz="2200" b="1" dirty="0"/>
              <a:t>Doğru</a:t>
            </a:r>
            <a:r>
              <a:rPr lang="tr-TR" sz="2200" dirty="0"/>
              <a:t>, değilse </a:t>
            </a:r>
            <a:r>
              <a:rPr lang="tr-TR" sz="2200" b="1" dirty="0"/>
              <a:t>Yanlış</a:t>
            </a:r>
            <a:r>
              <a:rPr lang="tr-TR" sz="2200" dirty="0"/>
              <a:t> sonucunu uygulamak için </a:t>
            </a:r>
            <a:r>
              <a:rPr lang="tr-TR" sz="2200" b="1" dirty="0" err="1"/>
              <a:t>Emetinse</a:t>
            </a:r>
            <a:r>
              <a:rPr lang="tr-TR" sz="2200" b="1" dirty="0"/>
              <a:t> </a:t>
            </a:r>
            <a:r>
              <a:rPr lang="tr-TR" sz="2200" dirty="0"/>
              <a:t>fonksiyonu kullanılır.</a:t>
            </a:r>
          </a:p>
          <a:p>
            <a:r>
              <a:rPr lang="tr-TR" sz="2200" dirty="0" err="1"/>
              <a:t>Emetinse</a:t>
            </a:r>
            <a:r>
              <a:rPr lang="tr-TR" sz="2200" dirty="0"/>
              <a:t>(değer)</a:t>
            </a:r>
            <a:endParaRPr lang="tr-TR" dirty="0"/>
          </a:p>
          <a:p>
            <a:r>
              <a:rPr lang="tr-TR" sz="2200" b="1" dirty="0"/>
              <a:t>Doğru</a:t>
            </a:r>
            <a:r>
              <a:rPr lang="tr-TR" sz="2200" dirty="0"/>
              <a:t> ya da </a:t>
            </a:r>
            <a:r>
              <a:rPr lang="tr-TR" sz="2200" b="1" dirty="0"/>
              <a:t>Yanlış</a:t>
            </a:r>
            <a:r>
              <a:rPr lang="tr-TR" sz="2200" dirty="0"/>
              <a:t> kelimeleri yerine istenilen değerleri yazdırmak içinde </a:t>
            </a:r>
            <a:r>
              <a:rPr lang="tr-TR" sz="2200" b="1" dirty="0"/>
              <a:t>Eğer </a:t>
            </a:r>
            <a:r>
              <a:rPr lang="tr-TR" sz="2200" dirty="0"/>
              <a:t>fonksiyonu içinde </a:t>
            </a:r>
            <a:r>
              <a:rPr lang="tr-TR" sz="2200" b="1" dirty="0" err="1"/>
              <a:t>Eboşsa</a:t>
            </a:r>
            <a:r>
              <a:rPr lang="tr-TR" sz="2200" dirty="0"/>
              <a:t> fonksiyonunu kullanırız.</a:t>
            </a:r>
          </a:p>
          <a:p>
            <a:r>
              <a:rPr lang="tr-TR" sz="2200" dirty="0"/>
              <a:t>=Eğer(</a:t>
            </a:r>
            <a:r>
              <a:rPr lang="tr-TR" sz="2200" dirty="0" err="1"/>
              <a:t>Emetinse</a:t>
            </a:r>
            <a:r>
              <a:rPr lang="tr-TR" sz="2200" dirty="0"/>
              <a:t>(değer);</a:t>
            </a:r>
            <a:r>
              <a:rPr lang="tr-TR" sz="2200" dirty="0" err="1"/>
              <a:t>eger_doğruysa_değer;eger_yanlışsa_değer</a:t>
            </a:r>
            <a:r>
              <a:rPr lang="tr-TR" sz="2200" dirty="0"/>
              <a:t>)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EMETİNSE(ISTEXT)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823587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Bilgi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Excel tablolarında belirtilen hücrede sayı var ise </a:t>
            </a:r>
            <a:r>
              <a:rPr lang="tr-TR" sz="2200" b="1" dirty="0"/>
              <a:t>Doğru</a:t>
            </a:r>
            <a:r>
              <a:rPr lang="tr-TR" sz="2200" dirty="0"/>
              <a:t>, yoksa </a:t>
            </a:r>
            <a:r>
              <a:rPr lang="tr-TR" sz="2200" b="1" dirty="0"/>
              <a:t>Yanlış</a:t>
            </a:r>
            <a:r>
              <a:rPr lang="tr-TR" sz="2200" dirty="0"/>
              <a:t> sonucunu uygulamak için </a:t>
            </a:r>
            <a:r>
              <a:rPr lang="tr-TR" sz="2200" b="1" dirty="0" err="1"/>
              <a:t>Esayıysa</a:t>
            </a:r>
            <a:r>
              <a:rPr lang="tr-TR" sz="2200" b="1" dirty="0"/>
              <a:t> </a:t>
            </a:r>
            <a:r>
              <a:rPr lang="tr-TR" sz="2200" dirty="0"/>
              <a:t>fonksiyonu kullanılır.</a:t>
            </a:r>
          </a:p>
          <a:p>
            <a:r>
              <a:rPr lang="tr-TR" sz="2200" dirty="0" err="1"/>
              <a:t>Esayıysa</a:t>
            </a:r>
            <a:r>
              <a:rPr lang="tr-TR" sz="2200" dirty="0"/>
              <a:t>(değer)</a:t>
            </a:r>
            <a:endParaRPr lang="tr-TR" dirty="0"/>
          </a:p>
          <a:p>
            <a:r>
              <a:rPr lang="tr-TR" sz="2200" b="1" dirty="0"/>
              <a:t>Doğru</a:t>
            </a:r>
            <a:r>
              <a:rPr lang="tr-TR" sz="2200" dirty="0"/>
              <a:t> ya da </a:t>
            </a:r>
            <a:r>
              <a:rPr lang="tr-TR" sz="2200" b="1" dirty="0"/>
              <a:t>Yanlış</a:t>
            </a:r>
            <a:r>
              <a:rPr lang="tr-TR" sz="2200" dirty="0"/>
              <a:t> kelimeleri yerine istenilen değerleri yazdırmak içinde </a:t>
            </a:r>
            <a:r>
              <a:rPr lang="tr-TR" sz="2200" b="1" dirty="0"/>
              <a:t>Eğer </a:t>
            </a:r>
            <a:r>
              <a:rPr lang="tr-TR" sz="2200" dirty="0"/>
              <a:t>fonksiyonu içinde </a:t>
            </a:r>
            <a:r>
              <a:rPr lang="tr-TR" sz="2200" b="1" dirty="0" err="1"/>
              <a:t>Eboşsa</a:t>
            </a:r>
            <a:r>
              <a:rPr lang="tr-TR" sz="2200" dirty="0"/>
              <a:t> fonksiyonunu kullanırız.</a:t>
            </a:r>
          </a:p>
          <a:p>
            <a:r>
              <a:rPr lang="tr-TR" sz="2200" dirty="0"/>
              <a:t>=Eğer(</a:t>
            </a:r>
            <a:r>
              <a:rPr lang="tr-TR" sz="2200" dirty="0" err="1"/>
              <a:t>Emetinse</a:t>
            </a:r>
            <a:r>
              <a:rPr lang="tr-TR" sz="2200" dirty="0"/>
              <a:t>(değer);</a:t>
            </a:r>
            <a:r>
              <a:rPr lang="tr-TR" sz="2200" dirty="0" err="1"/>
              <a:t>eger_doğruysa_değer;eger_yanlışsa_değer</a:t>
            </a:r>
            <a:r>
              <a:rPr lang="tr-TR" sz="2200" dirty="0"/>
              <a:t>)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ESAYIYSA(ISNUMBER) FONKSİYONU</a:t>
            </a:r>
          </a:p>
        </p:txBody>
      </p:sp>
    </p:spTree>
    <p:extLst>
      <p:ext uri="{BB962C8B-B14F-4D97-AF65-F5344CB8AC3E}">
        <p14:creationId xmlns:p14="http://schemas.microsoft.com/office/powerpoint/2010/main" val="9325903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Veritabanını seç ve topla anlamına gelen </a:t>
            </a:r>
            <a:r>
              <a:rPr lang="tr-TR" sz="2200" b="1" dirty="0" err="1"/>
              <a:t>Vseçtopla</a:t>
            </a:r>
            <a:r>
              <a:rPr lang="tr-TR" sz="2200" dirty="0"/>
              <a:t> fonksiyonu, bir veya birden fazla kritere dayalı toplama işlemi yapabilmektedir. </a:t>
            </a:r>
          </a:p>
          <a:p>
            <a:r>
              <a:rPr lang="tr-TR" sz="2200" dirty="0"/>
              <a:t>Örneğin, İzmir ilinde satılan ütü satışlarının toplamı gibi birden fazla kritere dayalı toplama işlemi yapabiliriz. </a:t>
            </a:r>
          </a:p>
          <a:p>
            <a:r>
              <a:rPr lang="tr-TR" sz="2200" dirty="0" err="1"/>
              <a:t>Vseçtopla</a:t>
            </a:r>
            <a:r>
              <a:rPr lang="tr-TR" sz="2200" dirty="0"/>
              <a:t>(</a:t>
            </a:r>
            <a:r>
              <a:rPr lang="tr-TR" sz="2200" dirty="0" err="1"/>
              <a:t>veritabanı;alan;ölçüt</a:t>
            </a:r>
            <a:r>
              <a:rPr lang="tr-TR" sz="2200" dirty="0"/>
              <a:t>)</a:t>
            </a:r>
          </a:p>
          <a:p>
            <a:r>
              <a:rPr lang="tr-TR" sz="2200" dirty="0"/>
              <a:t>Bu sözdiziminde; </a:t>
            </a:r>
            <a:r>
              <a:rPr lang="tr-TR" sz="2200" b="1" dirty="0" err="1"/>
              <a:t>veritabanı</a:t>
            </a:r>
            <a:r>
              <a:rPr lang="tr-TR" sz="2200" dirty="0"/>
              <a:t> sütun etiketleri de dahil tablonun tamamı, </a:t>
            </a:r>
            <a:r>
              <a:rPr lang="tr-TR" sz="2200" b="1" dirty="0"/>
              <a:t>alan</a:t>
            </a:r>
            <a:r>
              <a:rPr lang="tr-TR" sz="2200" dirty="0"/>
              <a:t> ise o tabloda toplamı alınacak sütun etiketidir. </a:t>
            </a:r>
            <a:r>
              <a:rPr lang="tr-TR" sz="2200" b="1" dirty="0"/>
              <a:t>Ölçüt; </a:t>
            </a:r>
            <a:r>
              <a:rPr lang="tr-TR" sz="2200" dirty="0"/>
              <a:t>mevcut tablo dışında oluşturulacak tablo başlıklarını içeren bir kriter alanıdır. 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VSEÇTOPLA(DSUM) FONKSİYONU</a:t>
            </a:r>
          </a:p>
        </p:txBody>
      </p:sp>
    </p:spTree>
    <p:extLst>
      <p:ext uri="{BB962C8B-B14F-4D97-AF65-F5344CB8AC3E}">
        <p14:creationId xmlns:p14="http://schemas.microsoft.com/office/powerpoint/2010/main" val="3310567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Aşağıda verilen örnek tabloda "ASIM CANLAR" isimli satış elemanının "İZMİR" ilinde yaptığı "ÜTÜ" satışlarının toplamını hesaplamak istiyoruz.</a:t>
            </a:r>
          </a:p>
          <a:p>
            <a:r>
              <a:rPr lang="tr-TR" sz="2200" dirty="0"/>
              <a:t>Toplama işleminde kullanılacak 3 kriteri içeren kriter alanını oluşturmak için öncelikle tablonun başlık etiketlerinin bir kopyasını alıp istediğimiz bir alana yapıştırıyoruz.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VSEÇTOPLA(DSUM)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424" y="4200525"/>
            <a:ext cx="9372600" cy="265747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954592" y="4146997"/>
            <a:ext cx="4559163" cy="837127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8291446" y="5026423"/>
            <a:ext cx="18854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200" dirty="0">
                <a:solidFill>
                  <a:srgbClr val="FF0000"/>
                </a:solidFill>
              </a:rPr>
              <a:t>Kriter alanımız</a:t>
            </a:r>
          </a:p>
        </p:txBody>
      </p:sp>
    </p:spTree>
    <p:extLst>
      <p:ext uri="{BB962C8B-B14F-4D97-AF65-F5344CB8AC3E}">
        <p14:creationId xmlns:p14="http://schemas.microsoft.com/office/powerpoint/2010/main" val="17424802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sz="2200" dirty="0"/>
              <a:t>Kriter alanını oluşturup kriterlerimizi belirttikten sonra herhangi bir hücreye aşağıdaki formülü yazıyoruz.</a:t>
            </a:r>
          </a:p>
          <a:p>
            <a:r>
              <a:rPr lang="tr-TR" sz="2200" dirty="0"/>
              <a:t>=VSEÇTOPLA(A1:E12;E1;G1:I2)</a:t>
            </a:r>
          </a:p>
          <a:p>
            <a:r>
              <a:rPr lang="tr-TR" sz="2200" dirty="0"/>
              <a:t>Burada A1:E12 aralığı </a:t>
            </a:r>
            <a:r>
              <a:rPr lang="tr-TR" sz="2200" dirty="0" err="1"/>
              <a:t>veritabanımız</a:t>
            </a:r>
            <a:r>
              <a:rPr lang="tr-TR" sz="2200" dirty="0"/>
              <a:t> (sütun etiketleri de dahil tüm tablo verileri)</a:t>
            </a:r>
          </a:p>
          <a:p>
            <a:r>
              <a:rPr lang="tr-TR" sz="2200" dirty="0"/>
              <a:t>E1 alanımız. Toplamı alınacak sütun Adet sütunudur. Bu sütunun başlık etiketinin bulunduğu E1 hücresini seçiyoruz.</a:t>
            </a:r>
          </a:p>
          <a:p>
            <a:r>
              <a:rPr lang="tr-TR" sz="2200" dirty="0"/>
              <a:t>G1:K2 ise oluşturduğumuz kriter alanıdır.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VSEÇTOPLA(DSUM)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261468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Veritabanını seç ve say anlamına gelen Vseçsay fonksiyonu birden fazla kritere dayalı sayma işlemi yapar.</a:t>
            </a:r>
          </a:p>
          <a:p>
            <a:r>
              <a:rPr lang="tr-TR" dirty="0"/>
              <a:t>=VSEÇSAY(</a:t>
            </a:r>
            <a:r>
              <a:rPr lang="tr-TR" dirty="0" err="1"/>
              <a:t>veritabanı;alan;ölçüt</a:t>
            </a:r>
            <a:r>
              <a:rPr lang="tr-TR" dirty="0"/>
              <a:t>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VSEÇSAY(DCOUNT) FONKSİYONU</a:t>
            </a:r>
          </a:p>
        </p:txBody>
      </p:sp>
    </p:spTree>
    <p:extLst>
      <p:ext uri="{BB962C8B-B14F-4D97-AF65-F5344CB8AC3E}">
        <p14:creationId xmlns:p14="http://schemas.microsoft.com/office/powerpoint/2010/main" val="26305771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Örneğin, aşağıdaki tabloya göre  "ASIM CANLAR" isimli satış elemanının "İZMİR" ilinde yaptığı "ÜTÜ" satışlarının toplamını kaç satışta yaptığını bulmak için Vseçsay fonksiyonu kullanırız.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VSEÇSAY(DCOUNT)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585" y="4135997"/>
            <a:ext cx="7362825" cy="25622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100296" y="4857029"/>
            <a:ext cx="553877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=VSEÇSAY(A1:E12;E1;G1:I2)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A1:E12 tablonun tamamı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E1 toplam alınacak sütun etiketi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G1:I2 kriter alanı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204384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tablosundaki verilerin aritmetik ortalamasını almak için kullanılır.</a:t>
            </a:r>
          </a:p>
          <a:p>
            <a:r>
              <a:rPr lang="tr-TR" dirty="0"/>
              <a:t>=Ortalama(sayı1;sayı2;…)</a:t>
            </a:r>
          </a:p>
          <a:p>
            <a:r>
              <a:rPr lang="tr-TR" dirty="0"/>
              <a:t>=Ortalama(A1;A5) formülü A1 hücresindeki değer ile A5 hücresindeki değeri toplar ikiye böler.</a:t>
            </a:r>
          </a:p>
          <a:p>
            <a:r>
              <a:rPr lang="tr-TR" dirty="0"/>
              <a:t>=Ortalama(veri içeren ilk hücre : veri içeren son hücre</a:t>
            </a:r>
            <a:r>
              <a:rPr lang="tr-TR"/>
              <a:t>)      </a:t>
            </a:r>
            <a:endParaRPr lang="tr-TR" dirty="0"/>
          </a:p>
          <a:p>
            <a:r>
              <a:rPr lang="tr-TR" dirty="0"/>
              <a:t>=Ortalama(A1:A5) formülü A1 ile A5 hücreleri arasındakileri toplar, beşe böler. (A1+A2+A3+A4+A5)/5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ORTALAMA(AVERAGE) Fonksiyonu</a:t>
            </a:r>
          </a:p>
        </p:txBody>
      </p:sp>
    </p:spTree>
    <p:extLst>
      <p:ext uri="{BB962C8B-B14F-4D97-AF65-F5344CB8AC3E}">
        <p14:creationId xmlns:p14="http://schemas.microsoft.com/office/powerpoint/2010/main" val="17898472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Veritabanını seç ve ortalamasını al anlamına gelen </a:t>
            </a:r>
            <a:r>
              <a:rPr lang="tr-TR" dirty="0" err="1"/>
              <a:t>Vseçort</a:t>
            </a:r>
            <a:r>
              <a:rPr lang="tr-TR" dirty="0"/>
              <a:t>  fonksiyonu birden fazla kritere dayalı ortalama almaktadır.</a:t>
            </a:r>
          </a:p>
          <a:p>
            <a:r>
              <a:rPr lang="tr-TR" dirty="0"/>
              <a:t>=VSEÇORT(</a:t>
            </a:r>
            <a:r>
              <a:rPr lang="tr-TR" dirty="0" err="1"/>
              <a:t>veritabanı;alan;ölçüt</a:t>
            </a:r>
            <a:r>
              <a:rPr lang="tr-TR" dirty="0"/>
              <a:t>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VSEÇORT(DAVERAGE)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2091581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Örneğin, aşağıdaki tabloya göre  "ASIM CANLAR" isimli satış elemanının "İZMİR" ilinde yaptığı "ÜTÜ" satışlarının ortalamasını hesaplamak için </a:t>
            </a:r>
            <a:r>
              <a:rPr lang="tr-TR" dirty="0" err="1"/>
              <a:t>Vseçort</a:t>
            </a:r>
            <a:r>
              <a:rPr lang="tr-TR" dirty="0"/>
              <a:t> fonksiyonunu kullanırız.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VSEÇORT(DAVERAGE)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585" y="4135997"/>
            <a:ext cx="7362825" cy="25622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100296" y="4857029"/>
            <a:ext cx="553877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=VSEÇORT(A1:E12;E1;G1:I2)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A1:E12 tablonun tamamı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E1 toplam alınacak sütun etiketi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G1:I2 kriter alanı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6380349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Vseçsay fonksiyonu belirtilen kriterlere uyan yalnızca sayısal alanları sayabilir. </a:t>
            </a:r>
          </a:p>
          <a:p>
            <a:r>
              <a:rPr lang="tr-TR" dirty="0"/>
              <a:t>Hem sayısal hem </a:t>
            </a:r>
            <a:r>
              <a:rPr lang="tr-TR" dirty="0" err="1"/>
              <a:t>metinsel</a:t>
            </a:r>
            <a:r>
              <a:rPr lang="tr-TR" dirty="0"/>
              <a:t> ifadeleri içeren hücreleri sayabilmek için (dolu hücreler) </a:t>
            </a:r>
            <a:r>
              <a:rPr lang="tr-TR" dirty="0" err="1"/>
              <a:t>Vseçsaydolu</a:t>
            </a:r>
            <a:r>
              <a:rPr lang="tr-TR" dirty="0"/>
              <a:t> fonksiyonu kullanılır. </a:t>
            </a:r>
          </a:p>
          <a:p>
            <a:r>
              <a:rPr lang="tr-TR" dirty="0"/>
              <a:t>=VSEÇSAYDOLU(</a:t>
            </a:r>
            <a:r>
              <a:rPr lang="tr-TR" dirty="0" err="1"/>
              <a:t>veritabanı;alan;ölçüt</a:t>
            </a:r>
            <a:r>
              <a:rPr lang="tr-TR" dirty="0"/>
              <a:t>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VSEÇSAYDOLU(DCOUNTA) FONKSİYONU</a:t>
            </a:r>
          </a:p>
        </p:txBody>
      </p:sp>
    </p:spTree>
    <p:extLst>
      <p:ext uri="{BB962C8B-B14F-4D97-AF65-F5344CB8AC3E}">
        <p14:creationId xmlns:p14="http://schemas.microsoft.com/office/powerpoint/2010/main" val="3557320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Birden fazla kritere dayalı en yüksek değeri bulmak için </a:t>
            </a:r>
            <a:r>
              <a:rPr lang="tr-TR" dirty="0" err="1"/>
              <a:t>Vseçmak</a:t>
            </a:r>
            <a:r>
              <a:rPr lang="tr-TR" dirty="0"/>
              <a:t> fonksiyonu kullanılır.</a:t>
            </a:r>
          </a:p>
          <a:p>
            <a:r>
              <a:rPr lang="tr-TR" dirty="0"/>
              <a:t>=VSEÇMAK( </a:t>
            </a:r>
            <a:r>
              <a:rPr lang="tr-TR" dirty="0" err="1"/>
              <a:t>veritabanı</a:t>
            </a:r>
            <a:r>
              <a:rPr lang="tr-TR" dirty="0"/>
              <a:t>; alan; ölçüt)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VSEÇMAK(DMAX)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3844514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Örneğin, aşağıdaki tabloya göre  "ASIM CANLAR" isimli satış elemanının "İZMİR" ilinde yaptığı en son "ÜTÜ" satışının tarihini bulmak için </a:t>
            </a:r>
            <a:r>
              <a:rPr lang="tr-TR" dirty="0" err="1"/>
              <a:t>Vseçmak</a:t>
            </a:r>
            <a:r>
              <a:rPr lang="tr-TR" dirty="0"/>
              <a:t> fonksiyonunu kullanırız.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VSEÇMAK(DMAX)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585" y="4135997"/>
            <a:ext cx="7362825" cy="25622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100296" y="4857029"/>
            <a:ext cx="553877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=VSEÇMAK(A1:E12;D1;G1:I2)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A1:E12 tablonun tamamı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D1 en son tarihin aranacağı sütun etiketi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G1:I2 kriter alanı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6372207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Veritabanını seç ve minimum değeri bul anlamına gelen </a:t>
            </a:r>
            <a:r>
              <a:rPr lang="tr-TR" dirty="0" err="1"/>
              <a:t>Vseçmin</a:t>
            </a:r>
            <a:r>
              <a:rPr lang="tr-TR" dirty="0"/>
              <a:t> fonksiyonu belirtilen kriterlere uyan en düşük değeri bulur.</a:t>
            </a:r>
          </a:p>
          <a:p>
            <a:r>
              <a:rPr lang="tr-TR" dirty="0"/>
              <a:t>=</a:t>
            </a:r>
            <a:r>
              <a:rPr lang="tr-TR" dirty="0" err="1"/>
              <a:t>Vseçmin</a:t>
            </a:r>
            <a:r>
              <a:rPr lang="tr-TR" dirty="0"/>
              <a:t> ( </a:t>
            </a:r>
            <a:r>
              <a:rPr lang="tr-TR" dirty="0" err="1"/>
              <a:t>veritabanı</a:t>
            </a:r>
            <a:r>
              <a:rPr lang="tr-TR" dirty="0"/>
              <a:t>; alan; ölçüt)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6"/>
            </a:pPr>
            <a:r>
              <a:rPr lang="tr-TR" sz="3000" dirty="0"/>
              <a:t>VSEÇMİN(DMIN) FONKSİYONU</a:t>
            </a:r>
          </a:p>
        </p:txBody>
      </p:sp>
    </p:spTree>
    <p:extLst>
      <p:ext uri="{BB962C8B-B14F-4D97-AF65-F5344CB8AC3E}">
        <p14:creationId xmlns:p14="http://schemas.microsoft.com/office/powerpoint/2010/main" val="3289308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Örneğin, aşağıdaki tabloya göre  "ASIM CANLAR" isimli satış elemanının "İZMİR" ilinde yaptığı ilk "ÜTÜ" satışının tarihini bulmak için </a:t>
            </a:r>
            <a:r>
              <a:rPr lang="tr-TR" dirty="0" err="1"/>
              <a:t>Vseçmin</a:t>
            </a:r>
            <a:r>
              <a:rPr lang="tr-TR" dirty="0"/>
              <a:t> fonksiyonunu kullanırız.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6"/>
            </a:pPr>
            <a:r>
              <a:rPr lang="tr-TR" sz="3000" dirty="0"/>
              <a:t>VSEÇMİN(DMIN)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585" y="4135997"/>
            <a:ext cx="7362825" cy="25622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100296" y="4857029"/>
            <a:ext cx="553877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=VSEÇMİN(A1:E12;D1;G1:I2)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A1:E12 tablonun tamamı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D1 ilk tarihin aranacağı sütun etiketi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G1:I2 kriter alanı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8845875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Birden fazla kritere dayalı olarak bulduğu verileri birbiriyle çarparak sonucunu gösteren </a:t>
            </a:r>
            <a:r>
              <a:rPr lang="tr-TR" dirty="0" err="1"/>
              <a:t>veritabanı</a:t>
            </a:r>
            <a:r>
              <a:rPr lang="tr-TR" dirty="0"/>
              <a:t> fonksiyonudur.</a:t>
            </a:r>
          </a:p>
          <a:p>
            <a:r>
              <a:rPr lang="tr-TR" dirty="0"/>
              <a:t>=</a:t>
            </a:r>
            <a:r>
              <a:rPr lang="tr-TR" dirty="0" err="1"/>
              <a:t>Vseççarp</a:t>
            </a:r>
            <a:r>
              <a:rPr lang="tr-TR" dirty="0"/>
              <a:t> ( </a:t>
            </a:r>
            <a:r>
              <a:rPr lang="tr-TR" dirty="0" err="1"/>
              <a:t>veritabanı</a:t>
            </a:r>
            <a:r>
              <a:rPr lang="tr-TR" dirty="0"/>
              <a:t>; alan; ölçüt)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7"/>
            </a:pPr>
            <a:r>
              <a:rPr lang="tr-TR" sz="3000" dirty="0"/>
              <a:t>VSEÇÇARP(DPRODUCT) FONKSİYONU</a:t>
            </a:r>
          </a:p>
        </p:txBody>
      </p:sp>
    </p:spTree>
    <p:extLst>
      <p:ext uri="{BB962C8B-B14F-4D97-AF65-F5344CB8AC3E}">
        <p14:creationId xmlns:p14="http://schemas.microsoft.com/office/powerpoint/2010/main" val="31417802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Veritabanı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/>
              <a:t>Örneğin, aşağıdaki tabloya göre  "ASIM CANLAR" isimli satış elemanının "İZMİR" ilinde yaptığı  "ÜTÜ" satışlarının adet değerlerini birbiri ile çarparak sonucu göstermesi için </a:t>
            </a:r>
            <a:r>
              <a:rPr lang="tr-TR" dirty="0" err="1"/>
              <a:t>Vseççarp</a:t>
            </a:r>
            <a:r>
              <a:rPr lang="tr-TR" dirty="0"/>
              <a:t> fonksiyonunu kullanırız.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7"/>
            </a:pPr>
            <a:r>
              <a:rPr lang="tr-TR" sz="3000" dirty="0"/>
              <a:t>VSEÇÇARP(DPRODUCT)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585" y="4135997"/>
            <a:ext cx="7362825" cy="25622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100296" y="4857029"/>
            <a:ext cx="5538777" cy="2363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=VSEÇÇARP(A1:E12;E1;G1:I2)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A1:E12 tablonun tamamı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E1 çarpımı hesaplanacak sütun etiketi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G1:I2 kriter alanı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634927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 fontScale="92500"/>
          </a:bodyPr>
          <a:lstStyle/>
          <a:p>
            <a:r>
              <a:rPr lang="tr-TR" dirty="0"/>
              <a:t>Excel içerisinde en sıklıkla kullanılan fonksiyonlardan biridir.</a:t>
            </a:r>
          </a:p>
          <a:p>
            <a:r>
              <a:rPr lang="tr-TR" dirty="0" err="1"/>
              <a:t>Düşyara</a:t>
            </a:r>
            <a:r>
              <a:rPr lang="tr-TR" dirty="0"/>
              <a:t> fonksiyonu, </a:t>
            </a:r>
            <a:r>
              <a:rPr lang="tr-TR" dirty="0" err="1"/>
              <a:t>excelde</a:t>
            </a:r>
            <a:r>
              <a:rPr lang="tr-TR" dirty="0"/>
              <a:t> hazırladığımız bir bilgi tablosundaki veriler başka çalışma sayfalarından çekmemizi sağlar.</a:t>
            </a:r>
          </a:p>
          <a:p>
            <a:r>
              <a:rPr lang="tr-TR" dirty="0"/>
              <a:t>Örneğin, personel numarasına göre personelin adı, maaşı, işe başla tarihi gibi bilgilere ya da öğrenci numarasına göre  öğrencinin </a:t>
            </a:r>
            <a:r>
              <a:rPr lang="tr-TR" dirty="0" err="1"/>
              <a:t>akimlik</a:t>
            </a:r>
            <a:r>
              <a:rPr lang="tr-TR" dirty="0"/>
              <a:t> ve not bilgilerine ulaşmak gibi. </a:t>
            </a:r>
          </a:p>
          <a:p>
            <a:r>
              <a:rPr lang="tr-TR" dirty="0" err="1"/>
              <a:t>Düşeyara</a:t>
            </a:r>
            <a:r>
              <a:rPr lang="tr-TR" dirty="0"/>
              <a:t> fonksiyonunun yaptığı temel iş, belirlediğiniz bir hücredeki değere bağlı olarak bir tablo içerisinden sizin belirlediğiniz bir sütundaki değeri almaktır.</a:t>
            </a: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DÜŞEYARA (VLOOKUP)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014269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</a:t>
            </a:r>
            <a:r>
              <a:rPr lang="tr-TR" b="1" i="1" dirty="0"/>
              <a:t>sayı içeren hücreleri</a:t>
            </a:r>
            <a:r>
              <a:rPr lang="tr-TR" dirty="0"/>
              <a:t> saymak için kullanılan fonksiyondur</a:t>
            </a:r>
          </a:p>
          <a:p>
            <a:r>
              <a:rPr lang="tr-TR" dirty="0"/>
              <a:t>=</a:t>
            </a:r>
            <a:r>
              <a:rPr lang="tr-TR" dirty="0" err="1"/>
              <a:t>Bağ_Değ_Say</a:t>
            </a:r>
            <a:r>
              <a:rPr lang="tr-TR" dirty="0"/>
              <a:t>(değer1:[değer2];…)</a:t>
            </a:r>
          </a:p>
          <a:p>
            <a:r>
              <a:rPr lang="tr-TR" dirty="0"/>
              <a:t>=</a:t>
            </a:r>
            <a:r>
              <a:rPr lang="tr-TR" dirty="0" err="1"/>
              <a:t>Bağ_Değ_Say</a:t>
            </a:r>
            <a:r>
              <a:rPr lang="tr-TR" dirty="0"/>
              <a:t> (A1:A5) formülü A1 ile A5 hücre aralığında sayı içeren hücrelerin adedini verir.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BAĞ_DEĞ_SAY(COUNT) Fonksiyonu</a:t>
            </a:r>
          </a:p>
        </p:txBody>
      </p:sp>
    </p:spTree>
    <p:extLst>
      <p:ext uri="{BB962C8B-B14F-4D97-AF65-F5344CB8AC3E}">
        <p14:creationId xmlns:p14="http://schemas.microsoft.com/office/powerpoint/2010/main" val="18714613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 fontScale="92500"/>
          </a:bodyPr>
          <a:lstStyle/>
          <a:p>
            <a:r>
              <a:rPr lang="tr-TR" dirty="0" err="1"/>
              <a:t>Düşeyara</a:t>
            </a:r>
            <a:r>
              <a:rPr lang="tr-TR" dirty="0"/>
              <a:t> fonksiyonunun kullanımı aşağıdaki gibidir:</a:t>
            </a:r>
          </a:p>
          <a:p>
            <a:r>
              <a:rPr lang="tr-TR" dirty="0"/>
              <a:t>=DÜŞEYARA(</a:t>
            </a:r>
            <a:r>
              <a:rPr lang="tr-TR" dirty="0" err="1"/>
              <a:t>aranan_değer;tablo_dizisi;sütun_indis_sayısı</a:t>
            </a:r>
            <a:r>
              <a:rPr lang="tr-TR" dirty="0"/>
              <a:t>;[</a:t>
            </a:r>
            <a:r>
              <a:rPr lang="tr-TR" dirty="0" err="1"/>
              <a:t>aralık_bak</a:t>
            </a:r>
            <a:r>
              <a:rPr lang="tr-TR" dirty="0"/>
              <a:t>])</a:t>
            </a:r>
          </a:p>
          <a:p>
            <a:r>
              <a:rPr lang="tr-TR" b="1" dirty="0" err="1"/>
              <a:t>Aranan_değer</a:t>
            </a:r>
            <a:r>
              <a:rPr lang="tr-TR" dirty="0"/>
              <a:t>: Arama işleminde başvuru olarak kullanılacak değer.</a:t>
            </a:r>
          </a:p>
          <a:p>
            <a:r>
              <a:rPr lang="tr-TR" b="1" dirty="0" err="1"/>
              <a:t>Tablo_dizisi</a:t>
            </a:r>
            <a:r>
              <a:rPr lang="tr-TR" dirty="0"/>
              <a:t>: Arama işleminin </a:t>
            </a:r>
            <a:r>
              <a:rPr lang="tr-TR" dirty="0" err="1"/>
              <a:t>yapılacaı</a:t>
            </a:r>
            <a:r>
              <a:rPr lang="tr-TR" dirty="0"/>
              <a:t> değerlerin bulunduğu tablonun kapsadığı alanın adresi</a:t>
            </a:r>
          </a:p>
          <a:p>
            <a:r>
              <a:rPr lang="tr-TR" b="1" dirty="0" err="1"/>
              <a:t>Sütun_indis_Sayısı</a:t>
            </a:r>
            <a:r>
              <a:rPr lang="tr-TR" dirty="0"/>
              <a:t>: Alacağımız değerin hangi sütunda olduğunu belirten değerdir. </a:t>
            </a:r>
          </a:p>
          <a:p>
            <a:r>
              <a:rPr lang="tr-TR" b="1" dirty="0" err="1"/>
              <a:t>Aralık_bak</a:t>
            </a:r>
            <a:r>
              <a:rPr lang="tr-TR" dirty="0"/>
              <a:t>: Tablo artan sıralı ise buraya DOĞRU; değilse YANLIŞ yazılır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DÜŞEYARA (VLOOKUP)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495217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7000"/>
            <a:ext cx="10299859" cy="1364088"/>
          </a:xfrm>
        </p:spPr>
        <p:txBody>
          <a:bodyPr>
            <a:normAutofit/>
          </a:bodyPr>
          <a:lstStyle/>
          <a:p>
            <a:r>
              <a:rPr lang="tr-TR" dirty="0"/>
              <a:t>Örneğin personel sayfasında aşağıdaki gibi bir tablomuz var. Farklı bir sayfada personelin adı ile soyadını girdiğimizde o kişinin tüm bilgilerine erişmek istiyoruz.</a:t>
            </a: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DÜŞEYARA (VLOOKUP)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171" y="3888343"/>
            <a:ext cx="6081578" cy="256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446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7000"/>
            <a:ext cx="10299859" cy="1364088"/>
          </a:xfrm>
        </p:spPr>
        <p:txBody>
          <a:bodyPr>
            <a:normAutofit/>
          </a:bodyPr>
          <a:lstStyle/>
          <a:p>
            <a:r>
              <a:rPr lang="tr-TR" dirty="0"/>
              <a:t>Arama isimli çalışma sayfasından personelin adı ve soyadına göre tüm bilgileri personel sayfamızdan çekmek istiyoruz.</a:t>
            </a: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DÜŞEYARA (VLOOKUP)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1539" y="3712536"/>
            <a:ext cx="2847975" cy="2085975"/>
          </a:xfrm>
          <a:prstGeom prst="rect">
            <a:avLst/>
          </a:prstGeom>
        </p:spPr>
      </p:pic>
      <p:sp>
        <p:nvSpPr>
          <p:cNvPr id="8" name="İçerik Yer Tutucusu 2"/>
          <p:cNvSpPr txBox="1">
            <a:spLocks/>
          </p:cNvSpPr>
          <p:nvPr/>
        </p:nvSpPr>
        <p:spPr>
          <a:xfrm>
            <a:off x="5066743" y="3712536"/>
            <a:ext cx="6461955" cy="29973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/>
              <a:t>Sicil No için aşağıdaki formül yazılır:</a:t>
            </a:r>
          </a:p>
          <a:p>
            <a:r>
              <a:rPr lang="tr-TR" sz="2000" dirty="0"/>
              <a:t>=DÜŞEYARA(B1;personel!A1:G25;2;YANLIŞ)</a:t>
            </a:r>
          </a:p>
          <a:p>
            <a:r>
              <a:rPr lang="tr-TR" sz="2000" dirty="0"/>
              <a:t>İşe Giriş için;=DÜŞEYARA(B1;personel!A1:G25;3;YANLIŞ)</a:t>
            </a:r>
          </a:p>
          <a:p>
            <a:r>
              <a:rPr lang="tr-TR" sz="2000" dirty="0"/>
              <a:t>Bölge için; =DÜŞEYARA(B1;personel!A1:G25;4;YANLIŞ)</a:t>
            </a:r>
          </a:p>
          <a:p>
            <a:r>
              <a:rPr lang="tr-TR" sz="2000" dirty="0"/>
              <a:t>Şube için; =DÜŞEYARA(B1;personel!A1:G25;5;YANLIŞ)</a:t>
            </a:r>
          </a:p>
          <a:p>
            <a:r>
              <a:rPr lang="tr-TR" sz="2000" dirty="0"/>
              <a:t>Bölüm için; =DÜŞEYARA(B1;personel!A1:G25;6;YANLIŞ)</a:t>
            </a:r>
          </a:p>
          <a:p>
            <a:r>
              <a:rPr lang="tr-TR" sz="2000" dirty="0"/>
              <a:t>Maaş için; =DÜŞEYARA(B1;personel!A1:G25;7;YANLIŞ)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539610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437587"/>
          </a:xfrm>
        </p:spPr>
        <p:txBody>
          <a:bodyPr>
            <a:normAutofit/>
          </a:bodyPr>
          <a:lstStyle/>
          <a:p>
            <a:r>
              <a:rPr lang="tr-TR" dirty="0" err="1"/>
              <a:t>Düşeyara</a:t>
            </a:r>
            <a:r>
              <a:rPr lang="tr-TR" dirty="0"/>
              <a:t> fonksiyonu tablo dikey olarak hazırlandığı durumlarda kullanılır.</a:t>
            </a:r>
          </a:p>
          <a:p>
            <a:r>
              <a:rPr lang="tr-TR" dirty="0"/>
              <a:t>Ancak bazen tabloların yatay olarak hazırlanma ihtimali de vardır. </a:t>
            </a:r>
          </a:p>
          <a:p>
            <a:r>
              <a:rPr lang="tr-TR" dirty="0"/>
              <a:t>Bu durumda </a:t>
            </a:r>
            <a:r>
              <a:rPr lang="tr-TR" dirty="0" err="1"/>
              <a:t>yatayara</a:t>
            </a:r>
            <a:r>
              <a:rPr lang="tr-TR" dirty="0"/>
              <a:t> fonksiyonu kullanılır.</a:t>
            </a:r>
          </a:p>
          <a:p>
            <a:r>
              <a:rPr lang="tr-TR" dirty="0"/>
              <a:t>=YATAYARA(</a:t>
            </a:r>
            <a:r>
              <a:rPr lang="tr-TR" dirty="0" err="1"/>
              <a:t>aranan_değer;tablo_dizisi;satır_indis_sayısı</a:t>
            </a:r>
            <a:r>
              <a:rPr lang="tr-TR" dirty="0"/>
              <a:t>;[</a:t>
            </a:r>
            <a:r>
              <a:rPr lang="tr-TR" dirty="0" err="1"/>
              <a:t>aralık_bak</a:t>
            </a:r>
            <a:r>
              <a:rPr lang="tr-TR" dirty="0"/>
              <a:t>])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YATAYARA (HLOOKUP) FONKSİYONU</a:t>
            </a:r>
          </a:p>
        </p:txBody>
      </p:sp>
    </p:spTree>
    <p:extLst>
      <p:ext uri="{BB962C8B-B14F-4D97-AF65-F5344CB8AC3E}">
        <p14:creationId xmlns:p14="http://schemas.microsoft.com/office/powerpoint/2010/main" val="3112491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7000"/>
            <a:ext cx="10299859" cy="1389846"/>
          </a:xfrm>
        </p:spPr>
        <p:txBody>
          <a:bodyPr>
            <a:normAutofit/>
          </a:bodyPr>
          <a:lstStyle/>
          <a:p>
            <a:r>
              <a:rPr lang="tr-TR" dirty="0"/>
              <a:t>Örneğin aşağıdaki gibi hazırlanmış bir tablomuz olsun..E11 hücresine girilen sicil </a:t>
            </a:r>
            <a:r>
              <a:rPr lang="tr-TR" dirty="0" err="1"/>
              <a:t>noya</a:t>
            </a:r>
            <a:r>
              <a:rPr lang="tr-TR" dirty="0"/>
              <a:t> karşılık gelen ad ve soyadı </a:t>
            </a:r>
            <a:r>
              <a:rPr lang="tr-TR" dirty="0" err="1"/>
              <a:t>yatayara</a:t>
            </a:r>
            <a:r>
              <a:rPr lang="tr-TR" dirty="0"/>
              <a:t> fonksiyonu ile buldurduk</a:t>
            </a:r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YATAYARA (HLOOKUP)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597" y="3598841"/>
            <a:ext cx="72771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7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991378"/>
          </a:xfrm>
        </p:spPr>
        <p:txBody>
          <a:bodyPr>
            <a:normAutofit/>
          </a:bodyPr>
          <a:lstStyle/>
          <a:p>
            <a:r>
              <a:rPr lang="tr-TR" dirty="0"/>
              <a:t>İndis ve kaçıncı fonksiyonu </a:t>
            </a:r>
            <a:r>
              <a:rPr lang="tr-TR" dirty="0" err="1"/>
              <a:t>düşeyara</a:t>
            </a:r>
            <a:r>
              <a:rPr lang="tr-TR" dirty="0"/>
              <a:t> fonksiyonunun yaptığı işlevi yapar, ayrıca </a:t>
            </a:r>
            <a:r>
              <a:rPr lang="tr-TR" dirty="0" err="1"/>
              <a:t>düşeyaranın</a:t>
            </a:r>
            <a:r>
              <a:rPr lang="tr-TR" dirty="0"/>
              <a:t> yetersiz kaldığı durumlarda (örneğin aranan değerin solunda kalan değeri getirme) kullanılır.</a:t>
            </a:r>
          </a:p>
          <a:p>
            <a:r>
              <a:rPr lang="tr-TR" dirty="0"/>
              <a:t>İndis Fonksiyonu, ilgili dizideki verilen satır ve sütundaki değeri döndürür.</a:t>
            </a:r>
          </a:p>
          <a:p>
            <a:r>
              <a:rPr lang="tr-TR" dirty="0"/>
              <a:t>=İndis(</a:t>
            </a:r>
            <a:r>
              <a:rPr lang="tr-TR" dirty="0" err="1"/>
              <a:t>dizi;satır_sayısı;sütun_sayısı</a:t>
            </a:r>
            <a:r>
              <a:rPr lang="tr-TR" dirty="0"/>
              <a:t>)</a:t>
            </a:r>
          </a:p>
          <a:p>
            <a:r>
              <a:rPr lang="tr-TR" dirty="0"/>
              <a:t>Kaçıncı fonksiyonu ise seçili tablomuzdaki sıralamaya göre aranan değerin göreceli satır(sıra) numarasını döndürür.</a:t>
            </a:r>
          </a:p>
          <a:p>
            <a:r>
              <a:rPr lang="tr-TR" dirty="0"/>
              <a:t>=Kaçıncı(</a:t>
            </a:r>
            <a:r>
              <a:rPr lang="tr-TR" dirty="0" err="1"/>
              <a:t>aranan_değer;aranan_dizi</a:t>
            </a:r>
            <a:r>
              <a:rPr lang="tr-TR" dirty="0"/>
              <a:t>;[</a:t>
            </a:r>
            <a:r>
              <a:rPr lang="tr-TR" dirty="0" err="1"/>
              <a:t>eşleştirme_tür</a:t>
            </a:r>
            <a:r>
              <a:rPr lang="tr-TR" dirty="0"/>
              <a:t>])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İNDİS (INDEX) ve KAÇINCI (MATCH)FONKSİYONU</a:t>
            </a:r>
          </a:p>
        </p:txBody>
      </p:sp>
    </p:spTree>
    <p:extLst>
      <p:ext uri="{BB962C8B-B14F-4D97-AF65-F5344CB8AC3E}">
        <p14:creationId xmlns:p14="http://schemas.microsoft.com/office/powerpoint/2010/main" val="37746233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Arama ve Başvuru Fonksiyonları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İNDİS (INDEX) ve KAÇINCI (MATCH)FONKSİYONU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11" y="2926586"/>
            <a:ext cx="4162425" cy="2724150"/>
          </a:xfrm>
          <a:prstGeom prst="rect">
            <a:avLst/>
          </a:prstGeom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5869566" y="2964285"/>
            <a:ext cx="6322434" cy="36940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Yanda verilen tabloya göre;</a:t>
            </a:r>
          </a:p>
          <a:p>
            <a:r>
              <a:rPr lang="tr-TR" dirty="0"/>
              <a:t>=İNDİS(A1:D13;2;4) fonksiyonu tablonun 2. satırı ile 4.sütununun kesiştiği hücredeki değeri döndürür. (10 değerini)</a:t>
            </a:r>
          </a:p>
          <a:p>
            <a:r>
              <a:rPr lang="tr-TR" dirty="0"/>
              <a:t>=KAÇINCI(A7;A1:A13;0) fonksiyonu A7 hücresindeki değer olan Kurutulmuş </a:t>
            </a:r>
            <a:r>
              <a:rPr lang="tr-TR" dirty="0" err="1"/>
              <a:t>armutun</a:t>
            </a:r>
            <a:r>
              <a:rPr lang="tr-TR" dirty="0"/>
              <a:t> satır numarasını döndürür. (7 değerini)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85245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Tablolar içindeki metinleri büyük harfe çevirmek için kullanılan fonksiyondur.</a:t>
            </a:r>
          </a:p>
          <a:p>
            <a:r>
              <a:rPr lang="tr-TR" sz="2200" dirty="0"/>
              <a:t>=</a:t>
            </a:r>
            <a:r>
              <a:rPr lang="tr-TR" sz="2200" dirty="0" err="1"/>
              <a:t>büyükharf</a:t>
            </a:r>
            <a:r>
              <a:rPr lang="tr-TR" sz="2200" dirty="0"/>
              <a:t>(metin) şeklinde kullanılır.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BÜYÜKHARF(UPPER)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564" y="3686992"/>
            <a:ext cx="4657725" cy="2905125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6493667" y="3586431"/>
            <a:ext cx="494352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 Yanda verilen tabloda yalnız ürün adları küçük harflerle yazılmış. Yanına yeni bir sütun açarak ürün adlarını büyük harfe çevirelim: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Bu işlemden sonra B sütunundaki değerleri seçip </a:t>
            </a:r>
            <a:r>
              <a:rPr lang="tr-TR" sz="2000" b="1" dirty="0"/>
              <a:t>Kopyala/Özel Yapıştır/Değerleri </a:t>
            </a:r>
            <a:r>
              <a:rPr lang="tr-TR" sz="2000" dirty="0"/>
              <a:t>dediğimiz zaman formül kaynağından yani küçük harfli </a:t>
            </a:r>
            <a:r>
              <a:rPr lang="tr-TR" sz="2000" b="1" dirty="0"/>
              <a:t>A sütunundan </a:t>
            </a:r>
            <a:r>
              <a:rPr lang="tr-TR" sz="2000" dirty="0"/>
              <a:t>kaynağını koparmış oluruz. Daha sonra A sütununu komple silebiliriz.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400991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Tablolar içindeki metinleri küçük harfe çevirmek için kullanılan fonksiyondur.</a:t>
            </a:r>
          </a:p>
          <a:p>
            <a:r>
              <a:rPr lang="tr-TR" sz="2200" dirty="0"/>
              <a:t>=</a:t>
            </a:r>
            <a:r>
              <a:rPr lang="tr-TR" sz="2200" dirty="0" err="1"/>
              <a:t>küçükharf</a:t>
            </a:r>
            <a:r>
              <a:rPr lang="tr-TR" sz="2200" dirty="0"/>
              <a:t>(metin) şeklinde kullanılır.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KÜÇÜKHARF(LOWER) FONKSİYONU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265245" y="3586431"/>
            <a:ext cx="517194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 Yanda verilen tabloda yalnız müşteri adları büyük harflerle yazılmış. Yanına yeni bir sütun açarak müşteri adlarını küçük harfe çevirelim: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Bu işlemden sonra C sütunundaki değerleri seçip </a:t>
            </a:r>
            <a:r>
              <a:rPr lang="tr-TR" sz="2000" b="1" dirty="0"/>
              <a:t>Kopyala/Özel Yapıştır/Değerleri </a:t>
            </a:r>
            <a:r>
              <a:rPr lang="tr-TR" sz="2000" dirty="0"/>
              <a:t>dediğimiz zaman formül kaynağından yani küçük harfli </a:t>
            </a:r>
            <a:r>
              <a:rPr lang="tr-TR" sz="2000" b="1" dirty="0"/>
              <a:t>B sütunundan</a:t>
            </a:r>
            <a:r>
              <a:rPr lang="tr-TR" sz="2000" dirty="0"/>
              <a:t> kaynağını koparmış oluruz. Daha sonra B sütununu komple silebiliriz.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tr-TR" sz="20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879" y="3689073"/>
            <a:ext cx="4403797" cy="296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977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Değerlerin ilk harflerini büyük harfe çeviren fonksiyondur. </a:t>
            </a:r>
          </a:p>
          <a:p>
            <a:r>
              <a:rPr lang="tr-TR" sz="2200" dirty="0"/>
              <a:t>=</a:t>
            </a:r>
            <a:r>
              <a:rPr lang="tr-TR" sz="2200" dirty="0" err="1"/>
              <a:t>küçükharf</a:t>
            </a:r>
            <a:r>
              <a:rPr lang="tr-TR" sz="2200" dirty="0"/>
              <a:t>(metin) şeklinde kullanılır.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YAZIM.DÜZENİ(PROPER) FONKSİYONU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265245" y="3586431"/>
            <a:ext cx="517194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 Yanda verilen tabloda ürün adları </a:t>
            </a:r>
            <a:r>
              <a:rPr lang="tr-TR" sz="2000" dirty="0" err="1"/>
              <a:t>küüçük</a:t>
            </a:r>
            <a:r>
              <a:rPr lang="tr-TR" sz="2000" dirty="0"/>
              <a:t> harflerle yazılmıştır. Yanına yeni bir sütun açarak ürün adlarının ilk harflerini büyük harfe çevirelim: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000" dirty="0"/>
              <a:t>Bu işlemden sonra B sütunundaki değerleri seçip </a:t>
            </a:r>
            <a:r>
              <a:rPr lang="tr-TR" sz="2000" b="1" dirty="0"/>
              <a:t>Kopyala/Özel Yapıştır/Değerleri </a:t>
            </a:r>
            <a:r>
              <a:rPr lang="tr-TR" sz="2000" dirty="0"/>
              <a:t>dediğimiz zaman formül kaynağından yani küçük harfli </a:t>
            </a:r>
            <a:r>
              <a:rPr lang="tr-TR" sz="2000" b="1" dirty="0"/>
              <a:t>A sütunundan</a:t>
            </a:r>
            <a:r>
              <a:rPr lang="tr-TR" sz="2000" dirty="0"/>
              <a:t> kaynağını koparmış oluruz. Daha sonra A sütununu komple silebiliriz.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tr-TR" sz="20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145" y="3772302"/>
            <a:ext cx="461010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02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000" dirty="0"/>
              <a:t>Aşağıdaki örnek tabloda</a:t>
            </a:r>
            <a:r>
              <a:rPr lang="tr-TR" sz="2000" b="1" dirty="0"/>
              <a:t> Bölge </a:t>
            </a:r>
            <a:r>
              <a:rPr lang="tr-TR" sz="2000" dirty="0"/>
              <a:t>adetlerinin yazıldığı sütunda bazı hücrelere değer girilmemiştir. Amacımız; değer girilmiş kaç tane hücre olduğunu bulmaksa, </a:t>
            </a:r>
            <a:r>
              <a:rPr lang="tr-TR" sz="2000" b="1" dirty="0" err="1"/>
              <a:t>Bağ_Değ_Say</a:t>
            </a:r>
            <a:r>
              <a:rPr lang="tr-TR" sz="2000" dirty="0"/>
              <a:t> fonksiyonunu kullanmalıyız.</a:t>
            </a:r>
          </a:p>
          <a:p>
            <a:endParaRPr lang="tr-TR" sz="20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BAĞ_DEĞ_SAY(COUNT)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253" y="3719312"/>
            <a:ext cx="418147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0470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Farklı hücrelerdeki değerleri tek bir hücrede birleştirmeye yarayan fonksiyondur.</a:t>
            </a:r>
          </a:p>
          <a:p>
            <a:r>
              <a:rPr lang="tr-TR" sz="2200" dirty="0"/>
              <a:t>Örneğin ayrı sütunlarda yazılmış Adı ve Soyadını tek bir sütunda birleştirebiliriz.</a:t>
            </a:r>
          </a:p>
          <a:p>
            <a:r>
              <a:rPr lang="tr-TR" sz="2200"/>
              <a:t>=birleştir(metin1</a:t>
            </a:r>
            <a:r>
              <a:rPr lang="tr-TR" sz="2200" dirty="0"/>
              <a:t>;[metin2]) şeklinde kullanılır.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BİRLEŞTİR(CONCATENATE)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742" y="4051848"/>
            <a:ext cx="5049342" cy="251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6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Bir hücre içindeki değerin belirtilen karakter sayısı kadar solundan karakter aktarır.</a:t>
            </a:r>
          </a:p>
          <a:p>
            <a:r>
              <a:rPr lang="tr-TR" sz="2200" dirty="0"/>
              <a:t>=soldan(metin;[</a:t>
            </a:r>
            <a:r>
              <a:rPr lang="tr-TR" sz="2200" dirty="0" err="1"/>
              <a:t>sayı_karakterler</a:t>
            </a:r>
            <a:r>
              <a:rPr lang="tr-TR" sz="2200" dirty="0"/>
              <a:t>] </a:t>
            </a:r>
            <a:r>
              <a:rPr lang="tr-TR" sz="2200" dirty="0" err="1"/>
              <a:t>şklinde</a:t>
            </a:r>
            <a:r>
              <a:rPr lang="tr-TR" sz="2200" dirty="0"/>
              <a:t> kullanılır:</a:t>
            </a:r>
          </a:p>
          <a:p>
            <a:r>
              <a:rPr lang="tr-TR" dirty="0"/>
              <a:t>=SOLDAN("Bilgisayar Programcılığı";10) ilk 10 karakteri alır (Bilgisayar 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SOLDAN(LEFT)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239" y="3991646"/>
            <a:ext cx="4886986" cy="2142756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6928833" y="4062949"/>
            <a:ext cx="4584921" cy="216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dirty="0"/>
              <a:t> Yanda verilen telefon numaralarının alan kodlarını yan kolona aktaralım: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dirty="0"/>
              <a:t>=SOLDAN(c2;3)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2489389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Bir hücre içindeki değerin belirtilen karakter sayısı kadar sağından karakter aktarır.</a:t>
            </a:r>
          </a:p>
          <a:p>
            <a:r>
              <a:rPr lang="tr-TR" sz="2200" dirty="0"/>
              <a:t>=sağdan(metin;[</a:t>
            </a:r>
            <a:r>
              <a:rPr lang="tr-TR" sz="2200" dirty="0" err="1"/>
              <a:t>sayı_karakterler</a:t>
            </a:r>
            <a:r>
              <a:rPr lang="tr-TR" sz="2200" dirty="0"/>
              <a:t>] </a:t>
            </a:r>
            <a:r>
              <a:rPr lang="tr-TR" sz="2200" dirty="0" err="1"/>
              <a:t>şklinde</a:t>
            </a:r>
            <a:r>
              <a:rPr lang="tr-TR" sz="2200" dirty="0"/>
              <a:t> kullanılır:</a:t>
            </a:r>
          </a:p>
          <a:p>
            <a:r>
              <a:rPr lang="tr-TR" dirty="0"/>
              <a:t>=SAĞDAN("bilgisayar programcılığı";13) son 13 karakteri alır (programcılığı 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6"/>
            </a:pPr>
            <a:r>
              <a:rPr lang="tr-TR" sz="3000" dirty="0"/>
              <a:t>SAĞDAN(RİGHT) FONKSİYONU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244155" y="4062949"/>
            <a:ext cx="5269600" cy="2536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dirty="0"/>
              <a:t> Yanda verilen tabloda telefon numaralarının alan kodlarını aldıktan sonra sağ tarafından hanelerini aktarmak için kullanacağımız formül: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400" dirty="0"/>
              <a:t>=SAĞDAN(A2;7)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tr-TR" sz="2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241" y="4062949"/>
            <a:ext cx="4557982" cy="248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248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Bir metnin herhangi bir yerinden parça almaya yarayan fonksiyonumuzdur.</a:t>
            </a:r>
          </a:p>
          <a:p>
            <a:r>
              <a:rPr lang="tr-TR" sz="2200" dirty="0"/>
              <a:t>=PARÇAAL(</a:t>
            </a:r>
            <a:r>
              <a:rPr lang="tr-TR" sz="2200" dirty="0" err="1"/>
              <a:t>metin;başlangıç_sayısı;sayı_karakterler</a:t>
            </a:r>
            <a:r>
              <a:rPr lang="tr-TR" sz="2200" dirty="0"/>
              <a:t>] şeklinde kullanılır:</a:t>
            </a:r>
          </a:p>
          <a:p>
            <a:r>
              <a:rPr lang="tr-TR" sz="2200" dirty="0"/>
              <a:t>=PARÇAAL("BİLGİSAYAR PROGRAMCILIĞI";4;7) 4.karakterden itibaren 7 karakter alır.(GİSAYAR)</a:t>
            </a:r>
          </a:p>
          <a:p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7"/>
            </a:pPr>
            <a:r>
              <a:rPr lang="tr-TR" sz="3000" dirty="0"/>
              <a:t>PARÇAAL(MID) FONKSİYONU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194738" y="4178860"/>
            <a:ext cx="5319017" cy="159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 Yanda verilen tabloda n yalnızca ay ismini almak için yazacağımız formül aşağıdaki gibi olmalıdır:</a:t>
            </a:r>
          </a:p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=PARÇAAL(B1;3;4)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616" y="4372376"/>
            <a:ext cx="442912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318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Bir hücredeki değerlerin karakter sayısını veren fonksiyondur</a:t>
            </a:r>
          </a:p>
          <a:p>
            <a:r>
              <a:rPr lang="tr-TR" sz="2200" dirty="0"/>
              <a:t>=UZUNLUK(metin;) şeklinde kullanılır:</a:t>
            </a:r>
          </a:p>
          <a:p>
            <a:r>
              <a:rPr lang="tr-TR" sz="2200" dirty="0"/>
              <a:t>=PARÇAAL("BİLGİSAYAR PROGRAMCILIĞI") verilen metnin karakter sayısını (24) döndürür.</a:t>
            </a:r>
          </a:p>
          <a:p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8"/>
            </a:pPr>
            <a:r>
              <a:rPr lang="tr-TR" sz="3000" dirty="0"/>
              <a:t>UZUNLUK(LEN) FONKSİYONU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809166" y="4178860"/>
            <a:ext cx="6704589" cy="159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 Yanda verilen tabloda otellerin yıldız sayısını yan sütunda görüntülemek için kullanacağımız formül aşağıdaki gibi olmalıdır:</a:t>
            </a:r>
          </a:p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=UZUNLUK(A1)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088" y="4288661"/>
            <a:ext cx="2781300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066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Metinsel</a:t>
            </a:r>
            <a:r>
              <a:rPr lang="tr-TR" dirty="0"/>
              <a:t> Fonksiyonlar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Belirlediğimiz hücre içerisinde belirttiğimiz harf, kelime ya da cümlenin kaçıncı karakterden başladığını bizlere aktarır.</a:t>
            </a:r>
          </a:p>
          <a:p>
            <a:r>
              <a:rPr lang="tr-TR" sz="2200" dirty="0"/>
              <a:t>=MBUL(</a:t>
            </a:r>
            <a:r>
              <a:rPr lang="tr-TR" sz="2200" dirty="0" err="1"/>
              <a:t>bul_metin,metin</a:t>
            </a:r>
            <a:r>
              <a:rPr lang="tr-TR" sz="2200" dirty="0"/>
              <a:t>,[</a:t>
            </a:r>
            <a:r>
              <a:rPr lang="tr-TR" sz="2200" dirty="0" err="1"/>
              <a:t>başlangıç_sayısı</a:t>
            </a:r>
            <a:r>
              <a:rPr lang="tr-TR" sz="2200" dirty="0"/>
              <a:t>];) şeklinde kullanılır:</a:t>
            </a:r>
          </a:p>
          <a:p>
            <a:r>
              <a:rPr lang="tr-TR" sz="2200" dirty="0"/>
              <a:t>=MBUL("PROG ";"BİLGİSAYAR PROGRAMCILIĞI") fonksiyonu Bilgisayar Programcılığı metninde </a:t>
            </a:r>
            <a:r>
              <a:rPr lang="tr-TR" sz="2200" dirty="0" err="1"/>
              <a:t>Prog</a:t>
            </a:r>
            <a:r>
              <a:rPr lang="tr-TR" sz="2200" dirty="0"/>
              <a:t> ifadesinin kaçıncı karakterden başladığını döndürür.(12)</a:t>
            </a:r>
          </a:p>
          <a:p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9"/>
            </a:pPr>
            <a:r>
              <a:rPr lang="tr-TR" sz="3000" dirty="0"/>
              <a:t>MBUL(SEARCH) FONKSİYONU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5659171" y="4582195"/>
            <a:ext cx="5843853" cy="241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 Yanda verilen tabloda birimdeki miktarda gr’ın kaçıncı karakterden başladığını bulmak için girilmesi gereken formül aşağıdaki gibidir:</a:t>
            </a:r>
          </a:p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=MBUL("gr";A2)</a:t>
            </a:r>
          </a:p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Aranan kelime yoksa #DEĞER hatasını döndürür.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503" y="4582195"/>
            <a:ext cx="380047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4721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Bugün fonksiyonu içerisine bir değer ya da başvuru adresi almaksızın aktif günün tarihini vermektedir. </a:t>
            </a:r>
          </a:p>
          <a:p>
            <a:r>
              <a:rPr lang="tr-TR" sz="2200" dirty="0"/>
              <a:t>Herhangi bir hücreye =bugün() yazdığınızda içinde olduğunuz günün tarihini o hücreye yazdırır. </a:t>
            </a:r>
          </a:p>
          <a:p>
            <a:r>
              <a:rPr lang="tr-TR" sz="2200" dirty="0"/>
              <a:t>Tablolarınızda tarihin her gün güncellenmesini istiyorsanız bu </a:t>
            </a:r>
            <a:r>
              <a:rPr lang="tr-TR" sz="2200" dirty="0" err="1"/>
              <a:t>fonksyonu</a:t>
            </a:r>
            <a:r>
              <a:rPr lang="tr-TR" sz="2200" dirty="0"/>
              <a:t> kullanabilirsiniz. </a:t>
            </a:r>
          </a:p>
          <a:p>
            <a:r>
              <a:rPr lang="tr-TR" sz="2200" dirty="0"/>
              <a:t>Ya da size her zaman içinde olduğunuz günden 4 gün sonrasının tarihini vermesini istiyorsanız şu şekilde bir komut kullanabilirsiniz:</a:t>
            </a:r>
          </a:p>
          <a:p>
            <a:r>
              <a:rPr lang="tr-TR" sz="2200" dirty="0"/>
              <a:t>=bugün()+5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BUGÜN(TODAY)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0163372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512451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Hücre içerisinde belirtilen tarihin gün değerini verir.</a:t>
            </a:r>
          </a:p>
          <a:p>
            <a:r>
              <a:rPr lang="tr-TR" sz="2200" dirty="0"/>
              <a:t>=gün(</a:t>
            </a:r>
            <a:r>
              <a:rPr lang="tr-TR" sz="2200" dirty="0" err="1"/>
              <a:t>seri_no</a:t>
            </a:r>
            <a:r>
              <a:rPr lang="tr-TR" sz="2200" dirty="0"/>
              <a:t>)</a:t>
            </a:r>
          </a:p>
          <a:p>
            <a:r>
              <a:rPr lang="tr-TR" sz="2200" dirty="0"/>
              <a:t>                                 =gün(b2) formülünün sonucu 22 olacaktır.</a:t>
            </a:r>
          </a:p>
          <a:p>
            <a:r>
              <a:rPr lang="tr-TR" sz="2200" dirty="0"/>
              <a:t>                                 </a:t>
            </a:r>
          </a:p>
          <a:p>
            <a:r>
              <a:rPr lang="tr-TR" sz="2200" dirty="0"/>
              <a:t>Ödeme tarihine kaç gün kaldığı hesaplamak istersek gün ve bugün </a:t>
            </a:r>
            <a:r>
              <a:rPr lang="tr-TR" sz="2200" dirty="0" err="1"/>
              <a:t>fonksyonlarını</a:t>
            </a:r>
            <a:r>
              <a:rPr lang="tr-TR" sz="2200" dirty="0"/>
              <a:t> iç içe kullanabiliriz.</a:t>
            </a:r>
          </a:p>
          <a:p>
            <a:r>
              <a:rPr lang="tr-TR" sz="2200" dirty="0"/>
              <a:t>=gün(B2)-gün(bugün())</a:t>
            </a:r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GÜN(DAY)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798" y="3375539"/>
            <a:ext cx="1771650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032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Ay fonksiyonu belirtilen tarih serisinin ay değerini verir.</a:t>
            </a:r>
          </a:p>
          <a:p>
            <a:r>
              <a:rPr lang="tr-TR" sz="2200" dirty="0"/>
              <a:t>=ay(</a:t>
            </a:r>
            <a:r>
              <a:rPr lang="tr-TR" sz="2200" dirty="0" err="1"/>
              <a:t>seri_no</a:t>
            </a:r>
            <a:r>
              <a:rPr lang="tr-TR" sz="2200" dirty="0"/>
              <a:t>)</a:t>
            </a:r>
          </a:p>
          <a:p>
            <a:r>
              <a:rPr lang="tr-TR" sz="2200" dirty="0"/>
              <a:t>Örneğin =ay(bugün()) fonksiyonu bize kaçıncı ayda olduğumuzu verir.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AY(MONTH) FONKSİYONU</a:t>
            </a:r>
          </a:p>
        </p:txBody>
      </p:sp>
    </p:spTree>
    <p:extLst>
      <p:ext uri="{BB962C8B-B14F-4D97-AF65-F5344CB8AC3E}">
        <p14:creationId xmlns:p14="http://schemas.microsoft.com/office/powerpoint/2010/main" val="12379841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Yıl fonksiyonu belirtilen tarih serisinin yıl değerini verir.</a:t>
            </a:r>
          </a:p>
          <a:p>
            <a:r>
              <a:rPr lang="tr-TR" sz="2200" dirty="0"/>
              <a:t>=yıl(</a:t>
            </a:r>
            <a:r>
              <a:rPr lang="tr-TR" sz="2200" dirty="0" err="1"/>
              <a:t>seri_no</a:t>
            </a:r>
            <a:r>
              <a:rPr lang="tr-TR" sz="2200" dirty="0"/>
              <a:t>)</a:t>
            </a:r>
          </a:p>
          <a:p>
            <a:r>
              <a:rPr lang="tr-TR" sz="2200" dirty="0"/>
              <a:t>Örneğin =yıl(bugün()) fonksiyonu bize içinde bulunduğumuz yılı verir.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YIL(YEAR) FONKSİYONU</a:t>
            </a:r>
          </a:p>
        </p:txBody>
      </p:sp>
    </p:spTree>
    <p:extLst>
      <p:ext uri="{BB962C8B-B14F-4D97-AF65-F5344CB8AC3E}">
        <p14:creationId xmlns:p14="http://schemas.microsoft.com/office/powerpoint/2010/main" val="58868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dirty="0"/>
              <a:t>Excel tablosunda hücre içindeki hata değerini, hücre içine yazılmış kelimeyi ve hücreye girilmiş rakamsal veriyi sayarak, toplam dolu hücre adedini vermektedir. </a:t>
            </a:r>
          </a:p>
          <a:p>
            <a:r>
              <a:rPr lang="tr-TR" b="1" dirty="0" err="1"/>
              <a:t>Bağ_Değ_Dolu_Say</a:t>
            </a:r>
            <a:r>
              <a:rPr lang="tr-TR" dirty="0"/>
              <a:t> fonksiyonu boş hücreleri saymaz.</a:t>
            </a:r>
          </a:p>
          <a:p>
            <a:r>
              <a:rPr lang="tr-TR" dirty="0" err="1"/>
              <a:t>Bağ_Değ_Dolu_Say</a:t>
            </a:r>
            <a:r>
              <a:rPr lang="tr-TR" dirty="0"/>
              <a:t>(değer1;[değer2];…)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BAĞ_DEĞ_DOLU_SAY(COUNTA) Fonksiyonu</a:t>
            </a:r>
          </a:p>
        </p:txBody>
      </p:sp>
    </p:spTree>
    <p:extLst>
      <p:ext uri="{BB962C8B-B14F-4D97-AF65-F5344CB8AC3E}">
        <p14:creationId xmlns:p14="http://schemas.microsoft.com/office/powerpoint/2010/main" val="253897736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360 günlük yıl temelinde her aya 30 gün düşecek şekilde iki tarih arasındaki gün sayısını verir.</a:t>
            </a:r>
          </a:p>
          <a:p>
            <a:r>
              <a:rPr lang="tr-TR" sz="2200" dirty="0"/>
              <a:t>Muhasebe sistemimiz 360 günlük ayları temel alıyorsa, ödeme hesaplamalarında bu fonksiyonu kullanabiliriz.</a:t>
            </a:r>
          </a:p>
          <a:p>
            <a:r>
              <a:rPr lang="tr-TR" sz="2200" dirty="0"/>
              <a:t>=GÜN360(</a:t>
            </a:r>
            <a:r>
              <a:rPr lang="tr-TR" sz="2200" dirty="0" err="1"/>
              <a:t>başlangıç_tarihi;bitiş_tarihi;yöntem</a:t>
            </a:r>
            <a:r>
              <a:rPr lang="tr-TR" sz="2200" dirty="0"/>
              <a:t>)</a:t>
            </a:r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GÜN360(DAY360) FONKSİYONU</a:t>
            </a:r>
          </a:p>
        </p:txBody>
      </p:sp>
    </p:spTree>
    <p:extLst>
      <p:ext uri="{BB962C8B-B14F-4D97-AF65-F5344CB8AC3E}">
        <p14:creationId xmlns:p14="http://schemas.microsoft.com/office/powerpoint/2010/main" val="9654871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Örneğimizde her aya 30 gün düştüğü bir sistemde ödemelerin kaç gün geciktiğini hesaplamak istiyoruz.</a:t>
            </a:r>
          </a:p>
          <a:p>
            <a:r>
              <a:rPr lang="tr-TR" sz="2200" dirty="0"/>
              <a:t>Bunun için</a:t>
            </a:r>
            <a:r>
              <a:rPr lang="tr-TR" sz="2200" b="1" dirty="0"/>
              <a:t> gün360 </a:t>
            </a:r>
            <a:r>
              <a:rPr lang="tr-TR" sz="2200" dirty="0"/>
              <a:t>fonksiyonunu kullanabiliriz.</a:t>
            </a:r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GÜN360(DAY360)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384" y="3877075"/>
            <a:ext cx="7031160" cy="206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9320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b="1" dirty="0" err="1"/>
              <a:t>Haftanıngünü</a:t>
            </a:r>
            <a:r>
              <a:rPr lang="tr-TR" sz="2200" dirty="0"/>
              <a:t> fonksiyonu belirtilen tarih içerisinde o günün haftanın kaçıncı gününe denk geldiğini gösterir.</a:t>
            </a:r>
          </a:p>
          <a:p>
            <a:r>
              <a:rPr lang="tr-TR" sz="2200" dirty="0"/>
              <a:t>=</a:t>
            </a:r>
            <a:r>
              <a:rPr lang="tr-TR" sz="2200" dirty="0" err="1"/>
              <a:t>haftanıngünü</a:t>
            </a:r>
            <a:r>
              <a:rPr lang="tr-TR" sz="2200" dirty="0"/>
              <a:t>(</a:t>
            </a:r>
            <a:r>
              <a:rPr lang="tr-TR" sz="2200" dirty="0" err="1"/>
              <a:t>seri_no</a:t>
            </a:r>
            <a:r>
              <a:rPr lang="tr-TR" sz="2200" dirty="0"/>
              <a:t>;[</a:t>
            </a:r>
            <a:r>
              <a:rPr lang="tr-TR" sz="2200" dirty="0" err="1"/>
              <a:t>döndürme_tür</a:t>
            </a:r>
            <a:r>
              <a:rPr lang="tr-TR" sz="2200" dirty="0"/>
              <a:t>])</a:t>
            </a:r>
          </a:p>
          <a:p>
            <a:r>
              <a:rPr lang="tr-TR" sz="2200" b="1" dirty="0" err="1"/>
              <a:t>Seri_no</a:t>
            </a:r>
            <a:r>
              <a:rPr lang="tr-TR" sz="2200" dirty="0"/>
              <a:t> haftanın gününü öğrenmek istediğimiz tarihtir.</a:t>
            </a:r>
          </a:p>
          <a:p>
            <a:r>
              <a:rPr lang="tr-TR" sz="2200" b="1" dirty="0" err="1"/>
              <a:t>Döndürme_türü</a:t>
            </a:r>
            <a:r>
              <a:rPr lang="tr-TR" sz="2200" dirty="0"/>
              <a:t> ise döndürme stilidir. Yani haftanın hangi günü 1,hangi günü 7’dir diye soruluyor.</a:t>
            </a:r>
          </a:p>
          <a:p>
            <a:r>
              <a:rPr lang="tr-TR" sz="2200" i="1" dirty="0"/>
              <a:t>Türkiye’de olduğu gibi her ülkede haftanın 1.günü Pazartesi değildir. Dolayısıyla Türkiye’yi belirtmek için burada döndürme türüne 2 yazıyoruz. Bu da haftanın 1.günü Pazartesi 7. günü Pazar’dır anlamına geliyor </a:t>
            </a:r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6"/>
            </a:pPr>
            <a:r>
              <a:rPr lang="tr-TR" sz="3000" dirty="0"/>
              <a:t>HAFTANINGÜNÜ(WEEKDAY)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0811651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Örneğimizde, satışın hangi gün gerçekleştiğini bulmak istiyoruz.</a:t>
            </a:r>
          </a:p>
          <a:p>
            <a:r>
              <a:rPr lang="tr-TR" sz="2200" dirty="0"/>
              <a:t>Bunun için eğer fonksiyonu içerisinde </a:t>
            </a:r>
            <a:r>
              <a:rPr lang="tr-TR" sz="2200" dirty="0" err="1"/>
              <a:t>Haftanıngünü</a:t>
            </a:r>
            <a:r>
              <a:rPr lang="tr-TR" sz="2200" dirty="0"/>
              <a:t> fonksiyonunu kullanabiliriz.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6"/>
            </a:pPr>
            <a:r>
              <a:rPr lang="tr-TR" sz="3000" dirty="0"/>
              <a:t>HAFTANINGÜNÜ(WEEKDAY)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895" y="3948513"/>
            <a:ext cx="9305389" cy="210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318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Belirtilen tarihin yılın kaçıncı haftasına denk geldiğini belirten fonksiyondur.</a:t>
            </a:r>
          </a:p>
          <a:p>
            <a:r>
              <a:rPr lang="tr-TR" sz="2200" dirty="0"/>
              <a:t>Örneğin 1 ocak yılın ilk haftasında olduğu için 1 olarak numaralandırılır.</a:t>
            </a:r>
          </a:p>
          <a:p>
            <a:r>
              <a:rPr lang="tr-TR" sz="2200" dirty="0"/>
              <a:t>=HAFTASAY(</a:t>
            </a:r>
            <a:r>
              <a:rPr lang="tr-TR" sz="2200" dirty="0" err="1"/>
              <a:t>seri_numarası</a:t>
            </a:r>
            <a:r>
              <a:rPr lang="tr-TR" sz="2200" dirty="0"/>
              <a:t>,[</a:t>
            </a:r>
            <a:r>
              <a:rPr lang="tr-TR" sz="2200" dirty="0" err="1"/>
              <a:t>dönüş_türü</a:t>
            </a:r>
            <a:r>
              <a:rPr lang="tr-TR" sz="2200" dirty="0"/>
              <a:t>])</a:t>
            </a:r>
          </a:p>
          <a:p>
            <a:r>
              <a:rPr lang="tr-TR" sz="2200" b="1" dirty="0" err="1"/>
              <a:t>Seri_numarası</a:t>
            </a:r>
            <a:r>
              <a:rPr lang="tr-TR" sz="2200" dirty="0"/>
              <a:t> hafta sayısını bulmak istediğimiz tarih, </a:t>
            </a:r>
            <a:r>
              <a:rPr lang="tr-TR" sz="2200" b="1" dirty="0"/>
              <a:t>dönüş türü </a:t>
            </a:r>
            <a:r>
              <a:rPr lang="tr-TR" sz="2200" dirty="0"/>
              <a:t>ise Türkiye için 2’dir.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7"/>
            </a:pPr>
            <a:r>
              <a:rPr lang="tr-TR" sz="3000" dirty="0"/>
              <a:t>HAFTASAY(WEEKNUM) FONKSİYONU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927" y="4540482"/>
            <a:ext cx="2873935" cy="219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521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Verilen iki tarih arasında çalışılan toplam iş günlerini hesaplar.</a:t>
            </a:r>
          </a:p>
          <a:p>
            <a:r>
              <a:rPr lang="tr-TR" sz="2200" dirty="0"/>
              <a:t>Cumartesi ve Pazar günlerini hariç tutar.</a:t>
            </a:r>
          </a:p>
          <a:p>
            <a:r>
              <a:rPr lang="tr-TR" sz="2200" dirty="0"/>
              <a:t>Örneğin 13.12.2010 ile 19.12.2010 arasında 7 gün vardır ama hafta sonları da dahildir.</a:t>
            </a:r>
          </a:p>
          <a:p>
            <a:r>
              <a:rPr lang="tr-TR" sz="2200" dirty="0" err="1"/>
              <a:t>Tamişgünü</a:t>
            </a:r>
            <a:r>
              <a:rPr lang="tr-TR" sz="2200" dirty="0"/>
              <a:t> fonksiyonu, bu tarihler arasında 5 iş günü olduğunu belirtir. Hafta sonlarını almaz. </a:t>
            </a:r>
          </a:p>
          <a:p>
            <a:r>
              <a:rPr lang="tr-TR" sz="2200" dirty="0"/>
              <a:t>Daha da detaylandırmak istersek, ulusal bayramlarımızı da formül içerisinde belirtip yıllık toplam çalışma gününü hesaplayabiliriz.</a:t>
            </a:r>
          </a:p>
          <a:p>
            <a:r>
              <a:rPr lang="tr-TR" sz="2200" dirty="0"/>
              <a:t>=TAMİŞGÜNÜ(</a:t>
            </a:r>
            <a:r>
              <a:rPr lang="tr-TR" sz="2200" dirty="0" err="1"/>
              <a:t>başlangıç_tarihi;bitiş_tarihi</a:t>
            </a:r>
            <a:r>
              <a:rPr lang="tr-TR" sz="2200" dirty="0"/>
              <a:t>;[tatiller])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8"/>
            </a:pPr>
            <a:r>
              <a:rPr lang="tr-TR" sz="3000" dirty="0"/>
              <a:t>TAMİŞGÜNÜ(NETWORKDAY) FONKSİYONU</a:t>
            </a:r>
          </a:p>
        </p:txBody>
      </p:sp>
    </p:spTree>
    <p:extLst>
      <p:ext uri="{BB962C8B-B14F-4D97-AF65-F5344CB8AC3E}">
        <p14:creationId xmlns:p14="http://schemas.microsoft.com/office/powerpoint/2010/main" val="369853478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Örneğimizde başlangıç ve bitiş tarihleri ve hafta sonları hariç, ulusal tatil tarihleri verilmiştir. Buna göre toplam çalışılan gün sayısını hesaplayalım.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8"/>
            </a:pPr>
            <a:r>
              <a:rPr lang="tr-TR" sz="3000" dirty="0"/>
              <a:t>TAMİŞGÜNÜ(NETWORKDAY)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826" y="3494132"/>
            <a:ext cx="5204438" cy="239151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340180" y="3528811"/>
            <a:ext cx="2524259" cy="309093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7270229" y="3528811"/>
            <a:ext cx="4513940" cy="3911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Formülün açıklaması şöyledir:</a:t>
            </a:r>
          </a:p>
          <a:p>
            <a:pPr marL="285750" indent="-285750" algn="just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tr-TR" sz="2200" dirty="0"/>
              <a:t>A2 başlangıç tarihini, B2 bitiş tarihini; D2:D8 ise tatil günlerini belirtir. Bu hücreleri $ sembolü ile sabitledik çünkü  formülü alt satırlara kopyaladığımızda hücre adreslerinin değişmesini istemiyoruz</a:t>
            </a:r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  <a:p>
            <a: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7465254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Sayısal değerleri </a:t>
            </a:r>
            <a:r>
              <a:rPr lang="tr-TR" sz="2200" dirty="0" err="1"/>
              <a:t>metinsel</a:t>
            </a:r>
            <a:r>
              <a:rPr lang="tr-TR" sz="2200" dirty="0"/>
              <a:t> değerlere dönüştürmemize olanak sağlayan fonksiyondur.</a:t>
            </a:r>
          </a:p>
          <a:p>
            <a:pPr algn="just"/>
            <a:r>
              <a:rPr lang="tr-TR" sz="2200" dirty="0"/>
              <a:t>Özel biçimlendirme ifadeleri kullanarak belirttiğimiz sayısal değerleri, farklı </a:t>
            </a:r>
            <a:r>
              <a:rPr lang="tr-TR" sz="2200" dirty="0" err="1"/>
              <a:t>metinsel</a:t>
            </a:r>
            <a:r>
              <a:rPr lang="tr-TR" sz="2200" dirty="0"/>
              <a:t> biçimlendirmelere dönüştürebiliriz.</a:t>
            </a:r>
          </a:p>
          <a:p>
            <a:pPr algn="just"/>
            <a:r>
              <a:rPr lang="tr-TR" sz="2200" dirty="0"/>
              <a:t>=METNEÇEVİR(</a:t>
            </a:r>
            <a:r>
              <a:rPr lang="tr-TR" sz="2200" dirty="0" err="1"/>
              <a:t>değer;biçim_metni</a:t>
            </a:r>
            <a:r>
              <a:rPr lang="tr-TR" sz="2200" dirty="0"/>
              <a:t>)</a:t>
            </a:r>
          </a:p>
          <a:p>
            <a:pPr algn="just"/>
            <a:endParaRPr lang="tr-TR" sz="2200" dirty="0"/>
          </a:p>
          <a:p>
            <a:pPr algn="just"/>
            <a:endParaRPr lang="tr-TR" sz="2200" dirty="0"/>
          </a:p>
          <a:p>
            <a:pPr algn="just"/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9"/>
            </a:pPr>
            <a:r>
              <a:rPr lang="tr-TR" sz="3000" dirty="0"/>
              <a:t>METNEÇEVİR (TEXT)FONKSİYONU</a:t>
            </a:r>
          </a:p>
        </p:txBody>
      </p:sp>
    </p:spTree>
    <p:extLst>
      <p:ext uri="{BB962C8B-B14F-4D97-AF65-F5344CB8AC3E}">
        <p14:creationId xmlns:p14="http://schemas.microsoft.com/office/powerpoint/2010/main" val="26481961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1553703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Örnek tablomuzda verilen satış tarihi kolonundaki verilerin hangi ay ya da hangi günlerde işlem gördüğünü </a:t>
            </a:r>
            <a:r>
              <a:rPr lang="tr-TR" sz="2200" dirty="0" err="1"/>
              <a:t>metinsel</a:t>
            </a:r>
            <a:r>
              <a:rPr lang="tr-TR" sz="2200" dirty="0"/>
              <a:t> olarak görmek istediğimizi düşünelim.</a:t>
            </a:r>
          </a:p>
          <a:p>
            <a:pPr algn="just"/>
            <a:r>
              <a:rPr lang="tr-TR" sz="2200" dirty="0"/>
              <a:t>Bu işlem için kullanmamız gereken formül aşağıdaki gibi olmalıdır.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9"/>
            </a:pPr>
            <a:r>
              <a:rPr lang="tr-TR" sz="3000" dirty="0"/>
              <a:t>METNEÇEVİR (TEXT)FONKSİYONU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514" y="4001759"/>
            <a:ext cx="3721084" cy="2324090"/>
          </a:xfrm>
          <a:prstGeom prst="rect">
            <a:avLst/>
          </a:prstGeom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5708602" y="4001759"/>
            <a:ext cx="5850563" cy="2488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200" dirty="0"/>
              <a:t>Ay karşılığı için;</a:t>
            </a:r>
          </a:p>
          <a:p>
            <a:pPr algn="just"/>
            <a:r>
              <a:rPr lang="tr-TR" sz="2200" dirty="0"/>
              <a:t>=METNEÇEVİR(A2;"AAAA")</a:t>
            </a:r>
          </a:p>
          <a:p>
            <a:pPr algn="just"/>
            <a:r>
              <a:rPr lang="tr-TR" sz="2200" dirty="0"/>
              <a:t>Gün karşılığı için;</a:t>
            </a:r>
          </a:p>
          <a:p>
            <a:pPr algn="just"/>
            <a:r>
              <a:rPr lang="tr-TR" sz="2200" dirty="0"/>
              <a:t>=METNEÇEVİR(A2;"GGGG")</a:t>
            </a:r>
          </a:p>
          <a:p>
            <a:pPr algn="just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83007800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1" y="2734958"/>
            <a:ext cx="10299859" cy="1553703"/>
          </a:xfrm>
        </p:spPr>
        <p:txBody>
          <a:bodyPr>
            <a:normAutofit/>
          </a:bodyPr>
          <a:lstStyle/>
          <a:p>
            <a:pPr algn="just"/>
            <a:r>
              <a:rPr lang="tr-TR" sz="2200" dirty="0"/>
              <a:t>O anki zamanı tarih ve zaman olarak verir.</a:t>
            </a:r>
          </a:p>
          <a:p>
            <a:pPr algn="just"/>
            <a:r>
              <a:rPr lang="tr-TR" sz="2200" dirty="0"/>
              <a:t>Diğer bir deyişle o anki zamanı gün, ay, yıl ve saat olarak verir</a:t>
            </a:r>
          </a:p>
          <a:p>
            <a:pPr algn="just"/>
            <a:r>
              <a:rPr lang="tr-TR" sz="2200" dirty="0"/>
              <a:t>=ŞİMDİ()</a:t>
            </a:r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10"/>
            </a:pPr>
            <a:r>
              <a:rPr lang="tr-TR" sz="3000" dirty="0"/>
              <a:t>ŞİMDİ (NOW)FONKSİYONU</a:t>
            </a:r>
          </a:p>
        </p:txBody>
      </p:sp>
    </p:spTree>
    <p:extLst>
      <p:ext uri="{BB962C8B-B14F-4D97-AF65-F5344CB8AC3E}">
        <p14:creationId xmlns:p14="http://schemas.microsoft.com/office/powerpoint/2010/main" val="45034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000" dirty="0"/>
              <a:t>Aşağıdaki örnekte olduğu gibi #DEĞER hatası almış bir hücre ve içinde Esra kelimesi geçen bir hücrede formül sonucunda toplam dolu hücre adedi içerisinde sayılmıştır.</a:t>
            </a:r>
          </a:p>
          <a:p>
            <a:r>
              <a:rPr lang="tr-TR" sz="2000" dirty="0"/>
              <a:t>=</a:t>
            </a:r>
            <a:r>
              <a:rPr lang="tr-TR" sz="2000" dirty="0" err="1"/>
              <a:t>Bağ_Değ_Dolu_Say</a:t>
            </a:r>
            <a:r>
              <a:rPr lang="tr-TR" sz="2000" dirty="0"/>
              <a:t>(B2:B11)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4"/>
            </a:pPr>
            <a:r>
              <a:rPr lang="tr-TR" sz="3000" dirty="0"/>
              <a:t>BAĞ_DEĞ_DOLU_SAY(COUNTA)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121" y="3716494"/>
            <a:ext cx="473392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056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Saat fonksiyonu belirtilen bir seri numarasına karşılık gelen saat değerini verir.</a:t>
            </a:r>
          </a:p>
          <a:p>
            <a:r>
              <a:rPr lang="tr-TR" sz="2200" dirty="0"/>
              <a:t>=saat(</a:t>
            </a:r>
            <a:r>
              <a:rPr lang="tr-TR" sz="2200" dirty="0" err="1"/>
              <a:t>seri_no</a:t>
            </a:r>
            <a:r>
              <a:rPr lang="tr-TR" sz="2200" dirty="0"/>
              <a:t>)</a:t>
            </a:r>
          </a:p>
          <a:p>
            <a:r>
              <a:rPr lang="tr-TR" sz="2200" dirty="0"/>
              <a:t>Örneğin =saat(A2) fonksiyonunun sonucu 13’dür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11"/>
            </a:pPr>
            <a:r>
              <a:rPr lang="tr-TR" sz="3000" dirty="0"/>
              <a:t>SAAT(HOUR) FONKSİYONU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381" y="4200655"/>
            <a:ext cx="5353050" cy="246697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325190" y="4200656"/>
            <a:ext cx="1805787" cy="266414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9752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Dakika fonksiyonu belirtilen bir seri numarasına karşılık gelen dakika değerini verir.</a:t>
            </a:r>
          </a:p>
          <a:p>
            <a:r>
              <a:rPr lang="tr-TR" sz="2200" dirty="0"/>
              <a:t>=Dakika(</a:t>
            </a:r>
            <a:r>
              <a:rPr lang="tr-TR" sz="2200" dirty="0" err="1"/>
              <a:t>seri_no</a:t>
            </a:r>
            <a:r>
              <a:rPr lang="tr-TR" sz="2200" dirty="0"/>
              <a:t>)</a:t>
            </a:r>
          </a:p>
          <a:p>
            <a:r>
              <a:rPr lang="tr-TR" sz="2200" dirty="0"/>
              <a:t>Örneğin =Dakika(A2) fonksiyonunun sonucu 30’dur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11"/>
            </a:pPr>
            <a:r>
              <a:rPr lang="tr-TR" sz="3000" dirty="0"/>
              <a:t>DAKİKA(MİNUTE) FONKSİYONU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293" y="4200655"/>
            <a:ext cx="5410200" cy="249555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687880" y="4230635"/>
            <a:ext cx="1805787" cy="266414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25697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 err="1"/>
              <a:t>Tarih&amp;Saat</a:t>
            </a:r>
            <a:r>
              <a:rPr lang="tr-TR" dirty="0"/>
              <a:t> 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İki tarih arasındaki kaç gün, kaç ay ve kaç yıl olduğunu bulur</a:t>
            </a:r>
          </a:p>
          <a:p>
            <a:r>
              <a:rPr lang="tr-TR" sz="2200" dirty="0"/>
              <a:t>=</a:t>
            </a:r>
            <a:r>
              <a:rPr lang="tr-TR" sz="2200" dirty="0" err="1"/>
              <a:t>Etarihli</a:t>
            </a:r>
            <a:r>
              <a:rPr lang="tr-TR" sz="2200" dirty="0"/>
              <a:t>(</a:t>
            </a:r>
            <a:r>
              <a:rPr lang="tr-TR" sz="2200" dirty="0" err="1"/>
              <a:t>başlangıç_tarihi;bitiş_tarihi;zaman_birimi</a:t>
            </a:r>
            <a:r>
              <a:rPr lang="tr-TR" sz="2200" dirty="0"/>
              <a:t>)</a:t>
            </a:r>
          </a:p>
          <a:p>
            <a:r>
              <a:rPr lang="tr-TR" sz="2200" dirty="0" err="1"/>
              <a:t>Zaman_birimi</a:t>
            </a:r>
            <a:r>
              <a:rPr lang="tr-TR" sz="2200" dirty="0"/>
              <a:t>:</a:t>
            </a:r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  <a:p>
            <a:endParaRPr lang="tr-TR" sz="22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12"/>
            </a:pPr>
            <a:r>
              <a:rPr lang="tr-TR" sz="3000" dirty="0"/>
              <a:t>ETARİHLİ(DATEIF) FONKSİYONU</a:t>
            </a:r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251936"/>
              </p:ext>
            </p:extLst>
          </p:nvPr>
        </p:nvGraphicFramePr>
        <p:xfrm>
          <a:off x="3712798" y="3669399"/>
          <a:ext cx="8071371" cy="293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4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6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264">
                <a:tc>
                  <a:txBody>
                    <a:bodyPr/>
                    <a:lstStyle/>
                    <a:p>
                      <a:r>
                        <a:rPr lang="tr-TR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İki tarih arasında toplam yılı hesaplar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İki tarih arasında toplam ayı hesaplar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İki tarih arasında toplam günü hesaplar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YM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İki tarih arasında toplam ayı verir.</a:t>
                      </a:r>
                      <a:r>
                        <a:rPr lang="tr-TR" baseline="0" dirty="0"/>
                        <a:t> Yıl yok sayılır. Örneğin =ETARİHLİ("01.01.2001";"25.10.2015";"ym") formülünün sonucu 9’dur. Yılı dikkate almazsak iki tarih arasındaki ay farkı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MD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İki tarih arasındaki toplam günü verir. Yıl ve</a:t>
                      </a:r>
                      <a:r>
                        <a:rPr lang="tr-TR" baseline="0" dirty="0"/>
                        <a:t> ay yok sayılır. Örneğin =ETARİHLİ("01.01.2001";"25.10.2015";"md") formülünün sonucu 24’dür. Yıl ve ay dikkate alınmazsa iki tarih arasındaki gün farkı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197243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Excel’de Yuvarlama İşlemleri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Yuvarla işlevi sayıyı belirtilen basamak sayısına yuvarlar. </a:t>
            </a:r>
          </a:p>
          <a:p>
            <a:r>
              <a:rPr lang="tr-TR" sz="2200" dirty="0"/>
              <a:t>=YUVARLA(</a:t>
            </a:r>
            <a:r>
              <a:rPr lang="tr-TR" sz="2200" dirty="0" err="1"/>
              <a:t>sayı;sayı_basamaklar</a:t>
            </a:r>
            <a:r>
              <a:rPr lang="tr-TR" sz="2200" dirty="0"/>
              <a:t>)</a:t>
            </a:r>
          </a:p>
          <a:p>
            <a:r>
              <a:rPr lang="tr-TR" sz="2200" b="1" dirty="0"/>
              <a:t>Sayı</a:t>
            </a:r>
            <a:r>
              <a:rPr lang="tr-TR" sz="2200" dirty="0"/>
              <a:t>: Yuvarlamak istediğimiz sayıdır.</a:t>
            </a:r>
          </a:p>
          <a:p>
            <a:r>
              <a:rPr lang="tr-TR" sz="2200" b="1" dirty="0" err="1"/>
              <a:t>Sayı_basamaklar</a:t>
            </a:r>
            <a:r>
              <a:rPr lang="tr-TR" sz="2200" dirty="0"/>
              <a:t>: Virgülden sonra gösterilmesini istediğimiz basamak sayısıdır. Sayıyı tamsayıya yuvarlamak istersek </a:t>
            </a:r>
            <a:r>
              <a:rPr lang="tr-TR" sz="2200" dirty="0" err="1"/>
              <a:t>sayı_basamaklar</a:t>
            </a:r>
            <a:r>
              <a:rPr lang="tr-TR" sz="2200" dirty="0"/>
              <a:t>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tr-TR" sz="2200" dirty="0"/>
              <a:t>olarak girilir.</a:t>
            </a:r>
          </a:p>
          <a:p>
            <a:r>
              <a:rPr lang="tr-TR" sz="2200" dirty="0"/>
              <a:t>Örneğin, A1 hücresi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23,7825</a:t>
            </a:r>
            <a:r>
              <a:rPr lang="tr-TR" sz="2200" dirty="0"/>
              <a:t> sayısını içeriyorsa ve bu değeri 2 ondalık basamağa yuvarlamak istersek yazmamız gereken formül</a:t>
            </a:r>
          </a:p>
          <a:p>
            <a:r>
              <a:rPr lang="tr-TR" sz="2200" dirty="0"/>
              <a:t>=Yuvarla(A1;2) olmalıdır.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YUVARLA(ROUND)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2748763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Excel’de Yuvarlama İşlemleri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/>
              <a:t>A1 hücresi 2,15 sayısını içeriyorsa =YUVARLA(A1;1) formülünün sonucu 2,2 olur. Virgülden sonra 1 basamak göstermek istedik. </a:t>
            </a:r>
          </a:p>
          <a:p>
            <a:r>
              <a:rPr lang="tr-TR" sz="2200" dirty="0"/>
              <a:t>Yuvarla fonksiyonu virgülden sonraki 2. basamağa bakar 5 ve 5’den büyükse sayıyı bir üste yuvarlar, 5’den küçükse olduğu gibi bırakır.</a:t>
            </a:r>
          </a:p>
          <a:p>
            <a:r>
              <a:rPr lang="tr-TR" sz="2200" dirty="0"/>
              <a:t>Bu örnekte bir üstte yuvarladı.</a:t>
            </a:r>
          </a:p>
          <a:p>
            <a:r>
              <a:rPr lang="tr-TR" sz="2200" dirty="0"/>
              <a:t>A3 hücresi 2,147 değerini içeriyorsa =YUVARLA(A3;2) formülünün sonucu kaçtır?</a:t>
            </a:r>
          </a:p>
          <a:p>
            <a:r>
              <a:rPr lang="tr-TR" sz="2200" dirty="0"/>
              <a:t>A4 hücresi 18,45236 değerini içeriyorsa =YUVARLA(A4;3) formülünün sonucu kaçtır?</a:t>
            </a:r>
          </a:p>
          <a:p>
            <a:r>
              <a:rPr lang="tr-TR" sz="2200" dirty="0"/>
              <a:t>A5 hücresi 54,635 değerini içeriyorsa =YUVARLA(A5;0) formülünün sonucu kaçtır?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tr-TR" sz="3000" dirty="0"/>
              <a:t>YUVARLA(ROUND)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1517897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Excel’de Yuvarlama İşlemleri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 err="1"/>
              <a:t>Aşağıyuvarla</a:t>
            </a:r>
            <a:r>
              <a:rPr lang="tr-TR" sz="2200" dirty="0"/>
              <a:t> işlevi sayının ondalık bölümü kaç olursa olsun en yakın aşağı tamsayıya yuvarlanır.</a:t>
            </a:r>
          </a:p>
          <a:p>
            <a:r>
              <a:rPr lang="tr-TR" sz="2200" dirty="0"/>
              <a:t>=AŞAĞIYUVARLA(</a:t>
            </a:r>
            <a:r>
              <a:rPr lang="tr-TR" sz="2200" dirty="0" err="1"/>
              <a:t>sayı;sayı_basamaklar</a:t>
            </a:r>
            <a:r>
              <a:rPr lang="tr-TR" sz="2200" dirty="0"/>
              <a:t>)</a:t>
            </a:r>
          </a:p>
          <a:p>
            <a:r>
              <a:rPr lang="tr-TR" sz="2200" b="1" dirty="0"/>
              <a:t>Sayı</a:t>
            </a:r>
            <a:r>
              <a:rPr lang="tr-TR" sz="2200" dirty="0"/>
              <a:t>: Yuvarlamak istediğimiz sayıdır.</a:t>
            </a:r>
          </a:p>
          <a:p>
            <a:r>
              <a:rPr lang="tr-TR" sz="2200" b="1" dirty="0" err="1"/>
              <a:t>Sayı_basamaklar</a:t>
            </a:r>
            <a:r>
              <a:rPr lang="tr-TR" sz="2200" dirty="0"/>
              <a:t>: Virgülden sonra gösterilmesini istediğimiz basamak sayısıdır. Sayıyı tamsayıya yuvarlamak istersek </a:t>
            </a:r>
            <a:r>
              <a:rPr lang="tr-TR" sz="2200" dirty="0" err="1"/>
              <a:t>sayı_basamaklar</a:t>
            </a:r>
            <a:r>
              <a:rPr lang="tr-TR" sz="2200" dirty="0"/>
              <a:t>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tr-TR" sz="2200" dirty="0"/>
              <a:t>olarak girilir.</a:t>
            </a:r>
          </a:p>
          <a:p>
            <a:r>
              <a:rPr lang="tr-TR" sz="2200" dirty="0"/>
              <a:t>Örneğin, A1 hücresi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23,7825</a:t>
            </a:r>
            <a:r>
              <a:rPr lang="tr-TR" sz="2200" dirty="0"/>
              <a:t> sayısını içeriyorsa  =</a:t>
            </a:r>
            <a:r>
              <a:rPr lang="tr-TR" sz="2200" dirty="0" err="1"/>
              <a:t>Aşağıyuvarla</a:t>
            </a:r>
            <a:r>
              <a:rPr lang="tr-TR" sz="2200" dirty="0"/>
              <a:t>(A1;1) formülü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23,7</a:t>
            </a:r>
            <a:r>
              <a:rPr lang="tr-TR" sz="2200" dirty="0"/>
              <a:t> sonucunu verir. 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tr-TR" sz="3000" dirty="0"/>
              <a:t>AŞAĞIYUVARLA(ROUNDDOWN) FONKSİYONU</a:t>
            </a:r>
          </a:p>
        </p:txBody>
      </p:sp>
    </p:spTree>
    <p:extLst>
      <p:ext uri="{BB962C8B-B14F-4D97-AF65-F5344CB8AC3E}">
        <p14:creationId xmlns:p14="http://schemas.microsoft.com/office/powerpoint/2010/main" val="41875396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Excel’de Yuvarlama İşlemleri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448056"/>
            <a:ext cx="10299859" cy="3991378"/>
          </a:xfrm>
        </p:spPr>
        <p:txBody>
          <a:bodyPr>
            <a:normAutofit/>
          </a:bodyPr>
          <a:lstStyle/>
          <a:p>
            <a:r>
              <a:rPr lang="tr-TR" sz="2200" dirty="0" err="1"/>
              <a:t>Yukarıyuvarla</a:t>
            </a:r>
            <a:r>
              <a:rPr lang="tr-TR" sz="2200" dirty="0"/>
              <a:t> işlevi sayının ondalık bölümü kaç olursa olsun en yakın yukarı tamsayıya yuvarlar.</a:t>
            </a:r>
          </a:p>
          <a:p>
            <a:r>
              <a:rPr lang="tr-TR" sz="2200" dirty="0"/>
              <a:t>=YUKARIYUVARLA(</a:t>
            </a:r>
            <a:r>
              <a:rPr lang="tr-TR" sz="2200" dirty="0" err="1"/>
              <a:t>sayı;sayı_basamaklar</a:t>
            </a:r>
            <a:r>
              <a:rPr lang="tr-TR" sz="2200" dirty="0"/>
              <a:t>)</a:t>
            </a:r>
          </a:p>
          <a:p>
            <a:r>
              <a:rPr lang="tr-TR" sz="2200" b="1" dirty="0"/>
              <a:t>Sayı</a:t>
            </a:r>
            <a:r>
              <a:rPr lang="tr-TR" sz="2200" dirty="0"/>
              <a:t>: Yuvarlamak istediğimiz sayıdır.</a:t>
            </a:r>
          </a:p>
          <a:p>
            <a:r>
              <a:rPr lang="tr-TR" sz="2200" b="1" dirty="0" err="1"/>
              <a:t>Sayı_basamaklar</a:t>
            </a:r>
            <a:r>
              <a:rPr lang="tr-TR" sz="2200" dirty="0"/>
              <a:t>: Virgülden sonra gösterilmesini istediğimiz basamak sayısıdır. Sayıyı tamsayıya yuvarlamak istersek </a:t>
            </a:r>
            <a:r>
              <a:rPr lang="tr-TR" sz="2200" dirty="0" err="1"/>
              <a:t>sayı_basamaklar</a:t>
            </a:r>
            <a:r>
              <a:rPr lang="tr-TR" sz="2200" dirty="0"/>
              <a:t>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tr-TR" sz="2200" dirty="0"/>
              <a:t>olarak girilir.</a:t>
            </a:r>
          </a:p>
          <a:p>
            <a:r>
              <a:rPr lang="tr-TR" sz="2200" dirty="0"/>
              <a:t>Örneğin, A1 hücresi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23,7825</a:t>
            </a:r>
            <a:r>
              <a:rPr lang="tr-TR" sz="2200" dirty="0"/>
              <a:t> sayısını içeriyorsa  =</a:t>
            </a:r>
            <a:r>
              <a:rPr lang="tr-TR" sz="2200" dirty="0" err="1"/>
              <a:t>Yukarıyuvarla</a:t>
            </a:r>
            <a:r>
              <a:rPr lang="tr-TR" sz="2200" dirty="0"/>
              <a:t>(A1;2) formülü 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23,79</a:t>
            </a:r>
            <a:r>
              <a:rPr lang="tr-TR" sz="2200" dirty="0"/>
              <a:t> sonucunu verir. 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tr-TR" sz="3000" dirty="0"/>
              <a:t>YUKARIYUVARLA(ROUNDUP) FONKSİYONU</a:t>
            </a:r>
          </a:p>
        </p:txBody>
      </p:sp>
    </p:spTree>
    <p:extLst>
      <p:ext uri="{BB962C8B-B14F-4D97-AF65-F5344CB8AC3E}">
        <p14:creationId xmlns:p14="http://schemas.microsoft.com/office/powerpoint/2010/main" val="61523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4311" y="93376"/>
            <a:ext cx="10018713" cy="1752599"/>
          </a:xfrm>
        </p:spPr>
        <p:txBody>
          <a:bodyPr/>
          <a:lstStyle/>
          <a:p>
            <a:r>
              <a:rPr lang="tr-TR" dirty="0"/>
              <a:t>Giriş Fonksiyonları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437587"/>
          </a:xfrm>
        </p:spPr>
        <p:txBody>
          <a:bodyPr>
            <a:normAutofit/>
          </a:bodyPr>
          <a:lstStyle/>
          <a:p>
            <a:r>
              <a:rPr lang="tr-TR" sz="2000" dirty="0"/>
              <a:t>Excel tablosunda bir veri aralığındaki en büyük değeri bulmak için kullanılır.</a:t>
            </a:r>
          </a:p>
          <a:p>
            <a:r>
              <a:rPr lang="tr-TR" sz="2000" dirty="0"/>
              <a:t>=</a:t>
            </a:r>
            <a:r>
              <a:rPr lang="tr-TR" sz="2000" dirty="0" err="1"/>
              <a:t>Mak</a:t>
            </a:r>
            <a:r>
              <a:rPr lang="tr-TR" sz="2000" dirty="0"/>
              <a:t>(hücre aralığı)</a:t>
            </a:r>
          </a:p>
          <a:p>
            <a:r>
              <a:rPr lang="tr-TR" sz="2000" dirty="0"/>
              <a:t>Aşağıdaki tabloda bölgelerine göre </a:t>
            </a:r>
            <a:r>
              <a:rPr lang="tr-TR" sz="2000" b="1" dirty="0"/>
              <a:t>Fiyat</a:t>
            </a:r>
            <a:r>
              <a:rPr lang="tr-TR" sz="2000" dirty="0"/>
              <a:t> değeri belirlenmiş sütunu görmekteyiz. </a:t>
            </a:r>
            <a:r>
              <a:rPr lang="tr-TR" sz="2000" b="1" dirty="0"/>
              <a:t>Fiyat</a:t>
            </a:r>
            <a:r>
              <a:rPr lang="tr-TR" sz="2000" dirty="0"/>
              <a:t> aralığındaki en yüksek değeri bulmak için </a:t>
            </a:r>
            <a:r>
              <a:rPr lang="tr-TR" sz="2000" b="1" dirty="0" err="1"/>
              <a:t>Mak</a:t>
            </a:r>
            <a:r>
              <a:rPr lang="tr-TR" sz="2000" dirty="0"/>
              <a:t> fonksiyonu kullanılır.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495042" y="1314719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14350" indent="-514350" algn="l">
              <a:buFont typeface="+mj-lt"/>
              <a:buAutoNum type="arabicPeriod" startAt="5"/>
            </a:pPr>
            <a:r>
              <a:rPr lang="tr-TR" sz="3000" dirty="0"/>
              <a:t>MAK(MAX) Fonksiyonu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1776" y="4288661"/>
            <a:ext cx="4088573" cy="234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66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3095</TotalTime>
  <Words>5143</Words>
  <Application>Microsoft Office PowerPoint</Application>
  <PresentationFormat>Geniş ekran</PresentationFormat>
  <Paragraphs>621</Paragraphs>
  <Slides>86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86</vt:i4>
      </vt:variant>
    </vt:vector>
  </HeadingPairs>
  <TitlesOfParts>
    <vt:vector size="89" baseType="lpstr">
      <vt:lpstr>Arial</vt:lpstr>
      <vt:lpstr>Corbel</vt:lpstr>
      <vt:lpstr>Paralaks</vt:lpstr>
      <vt:lpstr>Gıda Mühendisliğinde Bilgisayar Uygulamaları</vt:lpstr>
      <vt:lpstr>Formül Oluşturmak</vt:lpstr>
      <vt:lpstr>Giriş Fonksiyonları</vt:lpstr>
      <vt:lpstr>Giriş Fonksiyonları</vt:lpstr>
      <vt:lpstr>Giriş Fonksiyonları</vt:lpstr>
      <vt:lpstr>Giriş Fonksiyonları</vt:lpstr>
      <vt:lpstr>Giriş Fonksiyonları</vt:lpstr>
      <vt:lpstr>Giriş Fonksiyonları</vt:lpstr>
      <vt:lpstr>Giriş Fonksiyonları</vt:lpstr>
      <vt:lpstr>Giriş Fonksiyonları</vt:lpstr>
      <vt:lpstr>Mantıksal Fonksiyonlar</vt:lpstr>
      <vt:lpstr>Mantıksal Fonksiyonlar</vt:lpstr>
      <vt:lpstr>Mantıksal Fonksiyonlar</vt:lpstr>
      <vt:lpstr>Mantıksal Fonksiyonlar</vt:lpstr>
      <vt:lpstr>Mantıksal Fonksiyonlar</vt:lpstr>
      <vt:lpstr>Mantıksal Fonksiyonlar</vt:lpstr>
      <vt:lpstr>Mantıksal Fonksiyonlar</vt:lpstr>
      <vt:lpstr>Mantıksal Fonksiyonlar</vt:lpstr>
      <vt:lpstr>Mantıksal Fonksiyonlar</vt:lpstr>
      <vt:lpstr>Raporlama Fonksiyonları</vt:lpstr>
      <vt:lpstr>Raporlama Fonksiyonları</vt:lpstr>
      <vt:lpstr>Raporlama Fonksiyonları</vt:lpstr>
      <vt:lpstr>Raporlama Fonksiyonları</vt:lpstr>
      <vt:lpstr>Raporlama Fonksiyonları</vt:lpstr>
      <vt:lpstr>Raporlama Fonksiyonları</vt:lpstr>
      <vt:lpstr>Raporlama Fonksiyonları</vt:lpstr>
      <vt:lpstr>Raporlama Fonksiyonları</vt:lpstr>
      <vt:lpstr>Raporlama Fonksiyonları</vt:lpstr>
      <vt:lpstr>Raporlama Fonksiyonları</vt:lpstr>
      <vt:lpstr>Bilgi Fonksiyonları</vt:lpstr>
      <vt:lpstr>Bilgi Fonksiyonları</vt:lpstr>
      <vt:lpstr>Bilgi Fonksiyonları</vt:lpstr>
      <vt:lpstr>Bilgi Fonksiyonları</vt:lpstr>
      <vt:lpstr>Bilgi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Veritabanı Fonksiyonları</vt:lpstr>
      <vt:lpstr>Arama ve Başvuru Fonksiyonları</vt:lpstr>
      <vt:lpstr>Arama ve Başvuru Fonksiyonları</vt:lpstr>
      <vt:lpstr>Arama ve Başvuru Fonksiyonları</vt:lpstr>
      <vt:lpstr>Arama ve Başvuru Fonksiyonları</vt:lpstr>
      <vt:lpstr>Arama ve Başvuru Fonksiyonları</vt:lpstr>
      <vt:lpstr>Arama ve Başvuru Fonksiyonları</vt:lpstr>
      <vt:lpstr>Arama ve Başvuru Fonksiyonları</vt:lpstr>
      <vt:lpstr>Arama ve Başvuru Fonksiyonları</vt:lpstr>
      <vt:lpstr>Metinsel Fonksiyonlar</vt:lpstr>
      <vt:lpstr>Metinsel Fonksiyonlar</vt:lpstr>
      <vt:lpstr>Metinsel Fonksiyonlar</vt:lpstr>
      <vt:lpstr>Metinsel Fonksiyonlar</vt:lpstr>
      <vt:lpstr>Metinsel Fonksiyonlar</vt:lpstr>
      <vt:lpstr>Metinsel Fonksiyonlar</vt:lpstr>
      <vt:lpstr>Metinsel Fonksiyonlar</vt:lpstr>
      <vt:lpstr>Metinsel Fonksiyonlar</vt:lpstr>
      <vt:lpstr>Metinsel Fonksiyonlar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Tarih&amp;Saat  Fonksiyonları</vt:lpstr>
      <vt:lpstr>Excel’de Yuvarlama İşlemleri</vt:lpstr>
      <vt:lpstr>Excel’de Yuvarlama İşlemleri</vt:lpstr>
      <vt:lpstr>Excel’de Yuvarlama İşlemleri</vt:lpstr>
      <vt:lpstr>Excel’de Yuvarlama İşlemleri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Formül Oluşturmak</dc:title>
  <dc:creator>Emine Tuncel</dc:creator>
  <cp:lastModifiedBy>Farhan Alfin</cp:lastModifiedBy>
  <cp:revision>124</cp:revision>
  <dcterms:created xsi:type="dcterms:W3CDTF">2015-10-05T13:08:15Z</dcterms:created>
  <dcterms:modified xsi:type="dcterms:W3CDTF">2018-12-31T12:11:53Z</dcterms:modified>
</cp:coreProperties>
</file>